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7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12192000" cy="6858000"/>
  <p:notesSz cx="6858000" cy="9144000"/>
  <p:embeddedFontLst>
    <p:embeddedFont>
      <p:font typeface="Helvetica Neue" panose="02000503000000020004" pitchFamily="2" charset="0"/>
      <p:regular r:id="rId73"/>
      <p:bold r:id="rId74"/>
      <p:italic r:id="rId75"/>
      <p:boldItalic r:id="rId76"/>
    </p:embeddedFont>
    <p:embeddedFont>
      <p:font typeface="Open Sans" panose="020B0606030504020204" pitchFamily="34" charset="0"/>
      <p:regular r:id="rId77"/>
      <p:bold r:id="rId78"/>
      <p:italic r:id="rId79"/>
      <p:boldItalic r:id="rId80"/>
    </p:embeddedFont>
    <p:embeddedFont>
      <p:font typeface="Playfair Display" pitchFamily="2" charset="77"/>
      <p:regular r:id="rId81"/>
      <p:bold r:id="rId82"/>
      <p:italic r:id="rId83"/>
      <p:boldItalic r:id="rId84"/>
    </p:embeddedFont>
    <p:embeddedFont>
      <p:font typeface="Poppins" pitchFamily="2" charset="77"/>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2" roundtripDataSignature="AMtx7mj5gWvFFCM9cq7zKaFW3ovk/GURu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94651"/>
  </p:normalViewPr>
  <p:slideViewPr>
    <p:cSldViewPr snapToGrid="0">
      <p:cViewPr varScale="1">
        <p:scale>
          <a:sx n="105" d="100"/>
          <a:sy n="105" d="100"/>
        </p:scale>
        <p:origin x="744"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customschemas.google.com/relationships/presentationmetadata" Target="meta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37e9ec7740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g337e9ec7740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37e9ec7740_0_1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g337e9ec7740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37e9ec7740_0_1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g337e9ec7740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37e9ec7740_0_1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 name="Google Shape;198;g337e9ec7740_0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37e9ec7740_0_1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g337e9ec7740_0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37e9ec7740_0_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g337e9ec7740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37e9ec7740_0_1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g337e9ec7740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37e9ec7740_0_2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5" name="Google Shape;255;g337e9ec7740_0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37e9ec7740_0_2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 name="Google Shape;262;g337e9ec7740_0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37e9ec7740_0_2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 name="Google Shape;269;g337e9ec7740_0_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3794514c31_0_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g33794514c31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37e9ec7740_0_2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g337e9ec7740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37e9ec7740_0_2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 name="Google Shape;290;g337e9ec7740_0_2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37e9ec7740_0_2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g337e9ec7740_0_2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37e9ec7740_0_3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g337e9ec7740_0_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37e9ec7740_0_3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337e9ec7740_0_3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37e9ec7740_0_3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g337e9ec7740_0_3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37e9ec7740_0_3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g337e9ec7740_0_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37e9ec7740_0_3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g337e9ec7740_0_3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37e9ec7740_0_3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0" name="Google Shape;380;g337e9ec7740_0_3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37e9ec7740_0_4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2" name="Google Shape;402;g337e9ec7740_0_4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37e9ec7740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g337e9ec774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37e9ec7740_0_4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3" name="Google Shape;413;g337e9ec7740_0_4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38594f2e49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5" name="Google Shape;425;g338594f2e4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38594f2e49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g338594f2e49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38594f2e49_1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1" name="Google Shape;441;g338594f2e49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338594f2e49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0" name="Google Shape;450;g338594f2e49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37e9ec7740_0_4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g337e9ec7740_0_4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37e9ec7740_0_4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6" name="Google Shape;466;g337e9ec7740_0_4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38594f2e49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4" name="Google Shape;474;g338594f2e49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1" name="Google Shape;48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38594f2e49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g338594f2e49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37e9ec7740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 name="Google Shape;115;g337e9ec7740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38594f2e49_0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6" name="Google Shape;496;g338594f2e49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338594f2e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0" name="Google Shape;510;g338594f2e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338594f2e49_0_1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5" name="Google Shape;525;g338594f2e49_0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38594f2e49_0_2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0" name="Google Shape;540;g338594f2e49_0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338594f2e49_0_1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1" name="Google Shape;551;g338594f2e49_0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338594f2e49_0_2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6" name="Google Shape;566;g338594f2e49_0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338594f2e49_0_2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7" name="Google Shape;577;g338594f2e49_0_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38594f2e49_0_2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6" name="Google Shape;586;g338594f2e49_0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38594f2e49_0_2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7" name="Google Shape;597;g338594f2e49_0_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38594f2e49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7" name="Google Shape;607;g338594f2e49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37e9ec7740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g337e9ec7740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38594f2e49_0_1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5" name="Google Shape;625;g338594f2e49_0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38594f2e49_0_3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7" name="Google Shape;657;g338594f2e49_0_3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38594f2e49_0_3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4" name="Google Shape;674;g338594f2e49_0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38594f2e49_0_1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6" name="Google Shape;686;g338594f2e49_0_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338594f2e49_0_4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7" name="Google Shape;697;g338594f2e49_0_4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38594f2e49_0_4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1" name="Google Shape;711;g338594f2e49_0_4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338594f2e49_0_4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2" name="Google Shape;732;g338594f2e49_0_4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338594f2e49_0_4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338594f2e49_0_4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338594f2e49_0_5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2" name="Google Shape;752;g338594f2e49_0_5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338594f2e49_0_1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6" name="Google Shape;766;g338594f2e49_0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37e9ec7740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g337e9ec7740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338594f2e49_0_5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6" name="Google Shape;776;g338594f2e49_0_5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338594f2e49_0_5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5" name="Google Shape;785;g338594f2e49_0_5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338594f2e49_0_5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1" name="Google Shape;801;g338594f2e49_0_5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338594f2e49_0_5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3" name="Google Shape;813;g338594f2e49_0_5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338594f2e49_0_6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6" name="Google Shape;826;g338594f2e49_0_6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338594f2e49_0_7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7" name="Google Shape;887;g338594f2e49_0_7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338594f2e49_0_8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5" name="Google Shape;895;g338594f2e49_0_8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338594f2e49_0_6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3" name="Google Shape;903;g338594f2e49_0_6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338594f2e49_0_8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9" name="Google Shape;919;g338594f2e49_0_8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338594f2e49_0_8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8" name="Google Shape;928;g338594f2e49_0_8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37e9ec7740_0_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 name="Google Shape;138;g337e9ec7740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6" name="Google Shape;93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37e9ec7740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g337e9ec7740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37e9ec7740_0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g337e9ec7740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Title 02">
  <p:cSld name="4_Title 02">
    <p:bg>
      <p:bgPr>
        <a:solidFill>
          <a:schemeClr val="lt1"/>
        </a:solidFill>
        <a:effectLst/>
      </p:bgPr>
    </p:bg>
    <p:spTree>
      <p:nvGrpSpPr>
        <p:cNvPr id="1" name="Shape 17"/>
        <p:cNvGrpSpPr/>
        <p:nvPr/>
      </p:nvGrpSpPr>
      <p:grpSpPr>
        <a:xfrm>
          <a:off x="0" y="0"/>
          <a:ext cx="0" cy="0"/>
          <a:chOff x="0" y="0"/>
          <a:chExt cx="0" cy="0"/>
        </a:xfrm>
      </p:grpSpPr>
      <p:sp>
        <p:nvSpPr>
          <p:cNvPr id="18" name="Google Shape;18;p15"/>
          <p:cNvSpPr/>
          <p:nvPr/>
        </p:nvSpPr>
        <p:spPr>
          <a:xfrm>
            <a:off x="0" y="5886794"/>
            <a:ext cx="12192000" cy="246221"/>
          </a:xfrm>
          <a:prstGeom prst="rect">
            <a:avLst/>
          </a:prstGeom>
          <a:solidFill>
            <a:srgbClr val="C0142A"/>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19" name="Google Shape;19;p1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ó Título" type="titleOnly">
  <p:cSld name="TITLE_ONLY">
    <p:spTree>
      <p:nvGrpSpPr>
        <p:cNvPr id="1" name="Shape 60"/>
        <p:cNvGrpSpPr/>
        <p:nvPr/>
      </p:nvGrpSpPr>
      <p:grpSpPr>
        <a:xfrm>
          <a:off x="0" y="0"/>
          <a:ext cx="0" cy="0"/>
          <a:chOff x="0" y="0"/>
          <a:chExt cx="0" cy="0"/>
        </a:xfrm>
      </p:grpSpPr>
      <p:sp>
        <p:nvSpPr>
          <p:cNvPr id="61" name="Google Shape;61;p23"/>
          <p:cNvSpPr txBox="1">
            <a:spLocks noGrp="1"/>
          </p:cNvSpPr>
          <p:nvPr>
            <p:ph type="title"/>
          </p:nvPr>
        </p:nvSpPr>
        <p:spPr>
          <a:xfrm>
            <a:off x="838200" y="887767"/>
            <a:ext cx="10515600" cy="8029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63"/>
        <p:cNvGrpSpPr/>
        <p:nvPr/>
      </p:nvGrpSpPr>
      <p:grpSpPr>
        <a:xfrm>
          <a:off x="0" y="0"/>
          <a:ext cx="0" cy="0"/>
          <a:chOff x="0" y="0"/>
          <a:chExt cx="0" cy="0"/>
        </a:xfrm>
      </p:grpSpPr>
      <p:sp>
        <p:nvSpPr>
          <p:cNvPr id="64" name="Google Shape;6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fair Dis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2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70"/>
        <p:cNvGrpSpPr/>
        <p:nvPr/>
      </p:nvGrpSpPr>
      <p:grpSpPr>
        <a:xfrm>
          <a:off x="0" y="0"/>
          <a:ext cx="0" cy="0"/>
          <a:chOff x="0" y="0"/>
          <a:chExt cx="0" cy="0"/>
        </a:xfrm>
      </p:grpSpPr>
      <p:sp>
        <p:nvSpPr>
          <p:cNvPr id="71" name="Google Shape;71;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fair Dis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6"/>
          <p:cNvSpPr>
            <a:spLocks noGrp="1"/>
          </p:cNvSpPr>
          <p:nvPr>
            <p:ph type="pic" idx="2"/>
          </p:nvPr>
        </p:nvSpPr>
        <p:spPr>
          <a:xfrm>
            <a:off x="5183188" y="987425"/>
            <a:ext cx="6172200" cy="4873625"/>
          </a:xfrm>
          <a:prstGeom prst="rect">
            <a:avLst/>
          </a:prstGeom>
          <a:noFill/>
          <a:ln>
            <a:noFill/>
          </a:ln>
        </p:spPr>
      </p:sp>
      <p:sp>
        <p:nvSpPr>
          <p:cNvPr id="73" name="Google Shape;73;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5"/>
        <p:cNvGrpSpPr/>
        <p:nvPr/>
      </p:nvGrpSpPr>
      <p:grpSpPr>
        <a:xfrm>
          <a:off x="0" y="0"/>
          <a:ext cx="0" cy="0"/>
          <a:chOff x="0" y="0"/>
          <a:chExt cx="0" cy="0"/>
        </a:xfrm>
      </p:grpSpPr>
      <p:sp>
        <p:nvSpPr>
          <p:cNvPr id="76" name="Google Shape;76;p27"/>
          <p:cNvSpPr txBox="1">
            <a:spLocks noGrp="1"/>
          </p:cNvSpPr>
          <p:nvPr>
            <p:ph type="title"/>
          </p:nvPr>
        </p:nvSpPr>
        <p:spPr>
          <a:xfrm>
            <a:off x="838200" y="887767"/>
            <a:ext cx="10515600" cy="8029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7"/>
          <p:cNvSpPr txBox="1">
            <a:spLocks noGrp="1"/>
          </p:cNvSpPr>
          <p:nvPr>
            <p:ph type="body" idx="1"/>
          </p:nvPr>
        </p:nvSpPr>
        <p:spPr>
          <a:xfrm rot="5400000">
            <a:off x="4155866" y="-1492041"/>
            <a:ext cx="388026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e Texto" type="vertTitleAndTx">
  <p:cSld name="VERTICAL_TITLE_AND_VERTICAL_TEXT">
    <p:spTree>
      <p:nvGrpSpPr>
        <p:cNvPr id="1" name="Shape 79"/>
        <p:cNvGrpSpPr/>
        <p:nvPr/>
      </p:nvGrpSpPr>
      <p:grpSpPr>
        <a:xfrm>
          <a:off x="0" y="0"/>
          <a:ext cx="0" cy="0"/>
          <a:chOff x="0" y="0"/>
          <a:chExt cx="0" cy="0"/>
        </a:xfrm>
      </p:grpSpPr>
      <p:sp>
        <p:nvSpPr>
          <p:cNvPr id="80" name="Google Shape;80;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3"/>
        <p:cNvGrpSpPr/>
        <p:nvPr/>
      </p:nvGrpSpPr>
      <p:grpSpPr>
        <a:xfrm>
          <a:off x="0" y="0"/>
          <a:ext cx="0" cy="0"/>
          <a:chOff x="0" y="0"/>
          <a:chExt cx="0" cy="0"/>
        </a:xfrm>
      </p:grpSpPr>
      <p:sp>
        <p:nvSpPr>
          <p:cNvPr id="84" name="Google Shape;84;g338594f2e49_0_737"/>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a:bodyPr>
          <a:lstStyle>
            <a:lvl1pPr lvl="0">
              <a:spcBef>
                <a:spcPts val="0"/>
              </a:spcBef>
              <a:spcAft>
                <a:spcPts val="0"/>
              </a:spcAft>
              <a:buSzPts val="4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g338594f2e49_0_737"/>
          <p:cNvSpPr txBox="1">
            <a:spLocks noGrp="1"/>
          </p:cNvSpPr>
          <p:nvPr>
            <p:ph type="body" idx="1"/>
          </p:nvPr>
        </p:nvSpPr>
        <p:spPr>
          <a:xfrm>
            <a:off x="415600" y="1536633"/>
            <a:ext cx="11360700" cy="4555200"/>
          </a:xfrm>
          <a:prstGeom prst="rect">
            <a:avLst/>
          </a:prstGeom>
        </p:spPr>
        <p:txBody>
          <a:bodyPr spcFirstLastPara="1" wrap="square" lIns="91425" tIns="45700" rIns="91425" bIns="45700" anchor="t" anchorCtr="0">
            <a:normAutofit/>
          </a:bodyPr>
          <a:lstStyle>
            <a:lvl1pPr marL="457200" lvl="0" indent="-406400">
              <a:spcBef>
                <a:spcPts val="1000"/>
              </a:spcBef>
              <a:spcAft>
                <a:spcPts val="0"/>
              </a:spcAft>
              <a:buSzPts val="2800"/>
              <a:buChar char="•"/>
              <a:defRPr/>
            </a:lvl1pPr>
            <a:lvl2pPr marL="914400" lvl="1" indent="-381000">
              <a:spcBef>
                <a:spcPts val="500"/>
              </a:spcBef>
              <a:spcAft>
                <a:spcPts val="0"/>
              </a:spcAft>
              <a:buSzPts val="2400"/>
              <a:buChar char="•"/>
              <a:defRPr/>
            </a:lvl2pPr>
            <a:lvl3pPr marL="1371600" lvl="2" indent="-355600">
              <a:spcBef>
                <a:spcPts val="500"/>
              </a:spcBef>
              <a:spcAft>
                <a:spcPts val="0"/>
              </a:spcAft>
              <a:buSzPts val="2000"/>
              <a:buChar char="•"/>
              <a:defRPr/>
            </a:lvl3pPr>
            <a:lvl4pPr marL="1828800" lvl="3" indent="-342900">
              <a:spcBef>
                <a:spcPts val="500"/>
              </a:spcBef>
              <a:spcAft>
                <a:spcPts val="0"/>
              </a:spcAft>
              <a:buSzPts val="1800"/>
              <a:buChar char="•"/>
              <a:defRPr/>
            </a:lvl4pPr>
            <a:lvl5pPr marL="2286000" lvl="4" indent="-342900">
              <a:spcBef>
                <a:spcPts val="500"/>
              </a:spcBef>
              <a:spcAft>
                <a:spcPts val="0"/>
              </a:spcAft>
              <a:buSzPts val="1800"/>
              <a:buChar char="•"/>
              <a:defRPr/>
            </a:lvl5pPr>
            <a:lvl6pPr marL="2743200" lvl="5" indent="-342900">
              <a:spcBef>
                <a:spcPts val="500"/>
              </a:spcBef>
              <a:spcAft>
                <a:spcPts val="0"/>
              </a:spcAft>
              <a:buSzPts val="1800"/>
              <a:buChar char="•"/>
              <a:defRPr/>
            </a:lvl6pPr>
            <a:lvl7pPr marL="3200400" lvl="6" indent="-342900">
              <a:spcBef>
                <a:spcPts val="500"/>
              </a:spcBef>
              <a:spcAft>
                <a:spcPts val="0"/>
              </a:spcAft>
              <a:buSzPts val="1800"/>
              <a:buChar char="•"/>
              <a:defRPr/>
            </a:lvl7pPr>
            <a:lvl8pPr marL="3657600" lvl="7" indent="-342900">
              <a:spcBef>
                <a:spcPts val="500"/>
              </a:spcBef>
              <a:spcAft>
                <a:spcPts val="0"/>
              </a:spcAft>
              <a:buSzPts val="1800"/>
              <a:buChar char="•"/>
              <a:defRPr/>
            </a:lvl8pPr>
            <a:lvl9pPr marL="4114800" lvl="8" indent="-342900">
              <a:spcBef>
                <a:spcPts val="500"/>
              </a:spcBef>
              <a:spcAft>
                <a:spcPts val="0"/>
              </a:spcAft>
              <a:buSzPts val="1800"/>
              <a:buChar char="•"/>
              <a:defRPr/>
            </a:lvl9pPr>
          </a:lstStyle>
          <a:p>
            <a:endParaRPr/>
          </a:p>
        </p:txBody>
      </p:sp>
      <p:sp>
        <p:nvSpPr>
          <p:cNvPr id="86" name="Google Shape;86;g338594f2e49_0_737"/>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3"/>
          <p:cNvSpPr txBox="1">
            <a:spLocks noGrp="1"/>
          </p:cNvSpPr>
          <p:nvPr>
            <p:ph type="title"/>
          </p:nvPr>
        </p:nvSpPr>
        <p:spPr>
          <a:xfrm>
            <a:off x="838200" y="887767"/>
            <a:ext cx="10515600" cy="8029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4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3"/>
          <p:cNvSpPr txBox="1">
            <a:spLocks noGrp="1"/>
          </p:cNvSpPr>
          <p:nvPr>
            <p:ph type="body" idx="1"/>
          </p:nvPr>
        </p:nvSpPr>
        <p:spPr>
          <a:xfrm>
            <a:off x="838200" y="1825625"/>
            <a:ext cx="10515600" cy="388026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 name="Google Shape;23;p4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 name="Google Shape;24;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Google Shape;25;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o de Título" type="title">
  <p:cSld name="TITLE">
    <p:spTree>
      <p:nvGrpSpPr>
        <p:cNvPr id="1" name="Shape 26"/>
        <p:cNvGrpSpPr/>
        <p:nvPr/>
      </p:nvGrpSpPr>
      <p:grpSpPr>
        <a:xfrm>
          <a:off x="0" y="0"/>
          <a:ext cx="0" cy="0"/>
          <a:chOff x="0" y="0"/>
          <a:chExt cx="0" cy="0"/>
        </a:xfrm>
      </p:grpSpPr>
      <p:sp>
        <p:nvSpPr>
          <p:cNvPr id="27" name="Google Shape;27;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fair Dis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9" name="Google Shape;2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8_Title 02">
  <p:cSld name="8_Title 02">
    <p:bg>
      <p:bgPr>
        <a:solidFill>
          <a:schemeClr val="lt1"/>
        </a:solidFill>
        <a:effectLst/>
      </p:bgPr>
    </p:bg>
    <p:spTree>
      <p:nvGrpSpPr>
        <p:cNvPr id="1" name="Shape 30"/>
        <p:cNvGrpSpPr/>
        <p:nvPr/>
      </p:nvGrpSpPr>
      <p:grpSpPr>
        <a:xfrm>
          <a:off x="0" y="0"/>
          <a:ext cx="0" cy="0"/>
          <a:chOff x="0" y="0"/>
          <a:chExt cx="0" cy="0"/>
        </a:xfrm>
      </p:grpSpPr>
      <p:sp>
        <p:nvSpPr>
          <p:cNvPr id="31" name="Google Shape;31;p17"/>
          <p:cNvSpPr/>
          <p:nvPr/>
        </p:nvSpPr>
        <p:spPr>
          <a:xfrm>
            <a:off x="0" y="5886794"/>
            <a:ext cx="12192000" cy="246221"/>
          </a:xfrm>
          <a:prstGeom prst="rect">
            <a:avLst/>
          </a:prstGeom>
          <a:solidFill>
            <a:srgbClr val="C0142A"/>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32" name="Google Shape;32;p17"/>
          <p:cNvSpPr txBox="1">
            <a:spLocks noGrp="1"/>
          </p:cNvSpPr>
          <p:nvPr>
            <p:ph type="body" idx="1"/>
          </p:nvPr>
        </p:nvSpPr>
        <p:spPr>
          <a:xfrm>
            <a:off x="269430" y="2295219"/>
            <a:ext cx="11540621" cy="788671"/>
          </a:xfrm>
          <a:prstGeom prst="rect">
            <a:avLst/>
          </a:prstGeom>
          <a:noFill/>
          <a:ln>
            <a:noFill/>
          </a:ln>
        </p:spPr>
        <p:txBody>
          <a:bodyPr spcFirstLastPara="1" wrap="square" lIns="91425" tIns="45700" rIns="91425" bIns="45700" anchor="t" anchorCtr="0">
            <a:normAutofit/>
          </a:bodyPr>
          <a:lstStyle>
            <a:lvl1pPr marL="457200" marR="0" lvl="0" indent="-228600" algn="l">
              <a:lnSpc>
                <a:spcPct val="80000"/>
              </a:lnSpc>
              <a:spcBef>
                <a:spcPts val="0"/>
              </a:spcBef>
              <a:spcAft>
                <a:spcPts val="0"/>
              </a:spcAft>
              <a:buClr>
                <a:srgbClr val="18497F"/>
              </a:buClr>
              <a:buSzPts val="5600"/>
              <a:buFont typeface="Playfair Display"/>
              <a:buNone/>
              <a:defRPr sz="5600" b="1" i="0" u="none" strike="noStrike" cap="none">
                <a:solidFill>
                  <a:srgbClr val="18497F"/>
                </a:solidFill>
                <a:latin typeface="Playfair Display"/>
                <a:ea typeface="Playfair Display"/>
                <a:cs typeface="Playfair Display"/>
                <a:sym typeface="Playfair Displa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7"/>
          <p:cNvSpPr txBox="1">
            <a:spLocks noGrp="1"/>
          </p:cNvSpPr>
          <p:nvPr>
            <p:ph type="body" idx="2"/>
          </p:nvPr>
        </p:nvSpPr>
        <p:spPr>
          <a:xfrm>
            <a:off x="269431" y="3431555"/>
            <a:ext cx="4394010" cy="1186166"/>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7"/>
          <p:cNvSpPr txBox="1">
            <a:spLocks noGrp="1"/>
          </p:cNvSpPr>
          <p:nvPr>
            <p:ph type="body" idx="3"/>
          </p:nvPr>
        </p:nvSpPr>
        <p:spPr>
          <a:xfrm>
            <a:off x="269430" y="4939050"/>
            <a:ext cx="4394010" cy="453708"/>
          </a:xfrm>
          <a:prstGeom prst="rect">
            <a:avLst/>
          </a:prstGeom>
          <a:noFill/>
          <a:ln>
            <a:noFill/>
          </a:ln>
        </p:spPr>
        <p:txBody>
          <a:bodyPr spcFirstLastPara="1" wrap="square" lIns="91425" tIns="45700" rIns="91425" bIns="45700" anchor="t" anchorCtr="0">
            <a:normAutofit/>
          </a:bodyPr>
          <a:lstStyle>
            <a:lvl1pPr marL="457200" marR="0" lvl="0" indent="-228600" algn="l">
              <a:lnSpc>
                <a:spcPct val="80000"/>
              </a:lnSpc>
              <a:spcBef>
                <a:spcPts val="0"/>
              </a:spcBef>
              <a:spcAft>
                <a:spcPts val="0"/>
              </a:spcAft>
              <a:buClr>
                <a:srgbClr val="000000"/>
              </a:buClr>
              <a:buSzPts val="3000"/>
              <a:buFont typeface="Playfair Display"/>
              <a:buNone/>
              <a:defRPr sz="3000" b="0" i="0" u="none" strike="noStrike" cap="none">
                <a:solidFill>
                  <a:srgbClr val="000000"/>
                </a:solidFill>
                <a:latin typeface="Playfair Display"/>
                <a:ea typeface="Playfair Display"/>
                <a:cs typeface="Playfair Display"/>
                <a:sym typeface="Playfair Displa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7"/>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18497F"/>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18497F"/>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18497F"/>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18497F"/>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18497F"/>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18497F"/>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18497F"/>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18497F"/>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18497F"/>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4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8" name="Google Shape;38;p44"/>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rmAutofit/>
          </a:bodyPr>
          <a:lstStyle>
            <a:lvl1pPr marL="457200" lvl="0" indent="-317500" algn="l">
              <a:lnSpc>
                <a:spcPct val="90000"/>
              </a:lnSpc>
              <a:spcBef>
                <a:spcPts val="0"/>
              </a:spcBef>
              <a:spcAft>
                <a:spcPts val="0"/>
              </a:spcAft>
              <a:buSzPts val="1400"/>
              <a:buChar char="●"/>
              <a:defRPr sz="1867"/>
            </a:lvl1pPr>
            <a:lvl2pPr marL="914400" lvl="1" indent="-304800" algn="l">
              <a:lnSpc>
                <a:spcPct val="90000"/>
              </a:lnSpc>
              <a:spcBef>
                <a:spcPts val="0"/>
              </a:spcBef>
              <a:spcAft>
                <a:spcPts val="0"/>
              </a:spcAft>
              <a:buSzPts val="1200"/>
              <a:buChar char="○"/>
              <a:defRPr sz="1600"/>
            </a:lvl2pPr>
            <a:lvl3pPr marL="1371600" lvl="2" indent="-304800" algn="l">
              <a:lnSpc>
                <a:spcPct val="90000"/>
              </a:lnSpc>
              <a:spcBef>
                <a:spcPts val="0"/>
              </a:spcBef>
              <a:spcAft>
                <a:spcPts val="0"/>
              </a:spcAft>
              <a:buSzPts val="1200"/>
              <a:buChar char="■"/>
              <a:defRPr sz="1600"/>
            </a:lvl3pPr>
            <a:lvl4pPr marL="1828800" lvl="3" indent="-304800" algn="l">
              <a:lnSpc>
                <a:spcPct val="90000"/>
              </a:lnSpc>
              <a:spcBef>
                <a:spcPts val="0"/>
              </a:spcBef>
              <a:spcAft>
                <a:spcPts val="0"/>
              </a:spcAft>
              <a:buSzPts val="1200"/>
              <a:buChar char="●"/>
              <a:defRPr sz="1600"/>
            </a:lvl4pPr>
            <a:lvl5pPr marL="2286000" lvl="4" indent="-304800" algn="l">
              <a:lnSpc>
                <a:spcPct val="90000"/>
              </a:lnSpc>
              <a:spcBef>
                <a:spcPts val="0"/>
              </a:spcBef>
              <a:spcAft>
                <a:spcPts val="0"/>
              </a:spcAft>
              <a:buSzPts val="1200"/>
              <a:buChar char="○"/>
              <a:defRPr sz="1600"/>
            </a:lvl5pPr>
            <a:lvl6pPr marL="2743200" lvl="5" indent="-304800" algn="l">
              <a:lnSpc>
                <a:spcPct val="90000"/>
              </a:lnSpc>
              <a:spcBef>
                <a:spcPts val="0"/>
              </a:spcBef>
              <a:spcAft>
                <a:spcPts val="0"/>
              </a:spcAft>
              <a:buSzPts val="1200"/>
              <a:buChar char="■"/>
              <a:defRPr sz="1600"/>
            </a:lvl6pPr>
            <a:lvl7pPr marL="3200400" lvl="6" indent="-304800" algn="l">
              <a:lnSpc>
                <a:spcPct val="90000"/>
              </a:lnSpc>
              <a:spcBef>
                <a:spcPts val="0"/>
              </a:spcBef>
              <a:spcAft>
                <a:spcPts val="0"/>
              </a:spcAft>
              <a:buSzPts val="1200"/>
              <a:buChar char="●"/>
              <a:defRPr sz="1600"/>
            </a:lvl7pPr>
            <a:lvl8pPr marL="3657600" lvl="7" indent="-304800" algn="l">
              <a:lnSpc>
                <a:spcPct val="90000"/>
              </a:lnSpc>
              <a:spcBef>
                <a:spcPts val="0"/>
              </a:spcBef>
              <a:spcAft>
                <a:spcPts val="0"/>
              </a:spcAft>
              <a:buSzPts val="1200"/>
              <a:buChar char="○"/>
              <a:defRPr sz="1600"/>
            </a:lvl8pPr>
            <a:lvl9pPr marL="4114800" lvl="8" indent="-304800" algn="l">
              <a:lnSpc>
                <a:spcPct val="90000"/>
              </a:lnSpc>
              <a:spcBef>
                <a:spcPts val="0"/>
              </a:spcBef>
              <a:spcAft>
                <a:spcPts val="0"/>
              </a:spcAft>
              <a:buSzPts val="1200"/>
              <a:buChar char="■"/>
              <a:defRPr sz="1600"/>
            </a:lvl9pPr>
          </a:lstStyle>
          <a:p>
            <a:endParaRPr/>
          </a:p>
        </p:txBody>
      </p:sp>
      <p:sp>
        <p:nvSpPr>
          <p:cNvPr id="39" name="Google Shape;39;p44"/>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rmAutofit/>
          </a:bodyPr>
          <a:lstStyle>
            <a:lvl1pPr marL="457200" lvl="0" indent="-317500" algn="l">
              <a:lnSpc>
                <a:spcPct val="90000"/>
              </a:lnSpc>
              <a:spcBef>
                <a:spcPts val="0"/>
              </a:spcBef>
              <a:spcAft>
                <a:spcPts val="0"/>
              </a:spcAft>
              <a:buSzPts val="1400"/>
              <a:buChar char="●"/>
              <a:defRPr sz="1867"/>
            </a:lvl1pPr>
            <a:lvl2pPr marL="914400" lvl="1" indent="-304800" algn="l">
              <a:lnSpc>
                <a:spcPct val="90000"/>
              </a:lnSpc>
              <a:spcBef>
                <a:spcPts val="0"/>
              </a:spcBef>
              <a:spcAft>
                <a:spcPts val="0"/>
              </a:spcAft>
              <a:buSzPts val="1200"/>
              <a:buChar char="○"/>
              <a:defRPr sz="1600"/>
            </a:lvl2pPr>
            <a:lvl3pPr marL="1371600" lvl="2" indent="-304800" algn="l">
              <a:lnSpc>
                <a:spcPct val="90000"/>
              </a:lnSpc>
              <a:spcBef>
                <a:spcPts val="0"/>
              </a:spcBef>
              <a:spcAft>
                <a:spcPts val="0"/>
              </a:spcAft>
              <a:buSzPts val="1200"/>
              <a:buChar char="■"/>
              <a:defRPr sz="1600"/>
            </a:lvl3pPr>
            <a:lvl4pPr marL="1828800" lvl="3" indent="-304800" algn="l">
              <a:lnSpc>
                <a:spcPct val="90000"/>
              </a:lnSpc>
              <a:spcBef>
                <a:spcPts val="0"/>
              </a:spcBef>
              <a:spcAft>
                <a:spcPts val="0"/>
              </a:spcAft>
              <a:buSzPts val="1200"/>
              <a:buChar char="●"/>
              <a:defRPr sz="1600"/>
            </a:lvl4pPr>
            <a:lvl5pPr marL="2286000" lvl="4" indent="-304800" algn="l">
              <a:lnSpc>
                <a:spcPct val="90000"/>
              </a:lnSpc>
              <a:spcBef>
                <a:spcPts val="0"/>
              </a:spcBef>
              <a:spcAft>
                <a:spcPts val="0"/>
              </a:spcAft>
              <a:buSzPts val="1200"/>
              <a:buChar char="○"/>
              <a:defRPr sz="1600"/>
            </a:lvl5pPr>
            <a:lvl6pPr marL="2743200" lvl="5" indent="-304800" algn="l">
              <a:lnSpc>
                <a:spcPct val="90000"/>
              </a:lnSpc>
              <a:spcBef>
                <a:spcPts val="0"/>
              </a:spcBef>
              <a:spcAft>
                <a:spcPts val="0"/>
              </a:spcAft>
              <a:buSzPts val="1200"/>
              <a:buChar char="■"/>
              <a:defRPr sz="1600"/>
            </a:lvl6pPr>
            <a:lvl7pPr marL="3200400" lvl="6" indent="-304800" algn="l">
              <a:lnSpc>
                <a:spcPct val="90000"/>
              </a:lnSpc>
              <a:spcBef>
                <a:spcPts val="0"/>
              </a:spcBef>
              <a:spcAft>
                <a:spcPts val="0"/>
              </a:spcAft>
              <a:buSzPts val="1200"/>
              <a:buChar char="●"/>
              <a:defRPr sz="1600"/>
            </a:lvl7pPr>
            <a:lvl8pPr marL="3657600" lvl="7" indent="-304800" algn="l">
              <a:lnSpc>
                <a:spcPct val="90000"/>
              </a:lnSpc>
              <a:spcBef>
                <a:spcPts val="0"/>
              </a:spcBef>
              <a:spcAft>
                <a:spcPts val="0"/>
              </a:spcAft>
              <a:buSzPts val="1200"/>
              <a:buChar char="○"/>
              <a:defRPr sz="1600"/>
            </a:lvl8pPr>
            <a:lvl9pPr marL="4114800" lvl="8" indent="-304800" algn="l">
              <a:lnSpc>
                <a:spcPct val="90000"/>
              </a:lnSpc>
              <a:spcBef>
                <a:spcPts val="0"/>
              </a:spcBef>
              <a:spcAft>
                <a:spcPts val="0"/>
              </a:spcAft>
              <a:buSzPts val="1200"/>
              <a:buChar char="■"/>
              <a:defRPr sz="1600"/>
            </a:lvl9pPr>
          </a:lstStyle>
          <a:p>
            <a:endParaRPr/>
          </a:p>
        </p:txBody>
      </p:sp>
      <p:sp>
        <p:nvSpPr>
          <p:cNvPr id="40" name="Google Shape;40;p4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údo Duplo" type="twoObj">
  <p:cSld name="TWO_OBJECTS">
    <p:spTree>
      <p:nvGrpSpPr>
        <p:cNvPr id="1" name="Shape 41"/>
        <p:cNvGrpSpPr/>
        <p:nvPr/>
      </p:nvGrpSpPr>
      <p:grpSpPr>
        <a:xfrm>
          <a:off x="0" y="0"/>
          <a:ext cx="0" cy="0"/>
          <a:chOff x="0" y="0"/>
          <a:chExt cx="0" cy="0"/>
        </a:xfrm>
      </p:grpSpPr>
      <p:sp>
        <p:nvSpPr>
          <p:cNvPr id="42" name="Google Shape;42;p21"/>
          <p:cNvSpPr txBox="1">
            <a:spLocks noGrp="1"/>
          </p:cNvSpPr>
          <p:nvPr>
            <p:ph type="title"/>
          </p:nvPr>
        </p:nvSpPr>
        <p:spPr>
          <a:xfrm>
            <a:off x="838200" y="887767"/>
            <a:ext cx="10515600" cy="8029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6"/>
        <p:cNvGrpSpPr/>
        <p:nvPr/>
      </p:nvGrpSpPr>
      <p:grpSpPr>
        <a:xfrm>
          <a:off x="0" y="0"/>
          <a:ext cx="0" cy="0"/>
          <a:chOff x="0" y="0"/>
          <a:chExt cx="0" cy="0"/>
        </a:xfrm>
      </p:grpSpPr>
      <p:sp>
        <p:nvSpPr>
          <p:cNvPr id="47" name="Google Shape;47;p18"/>
          <p:cNvSpPr/>
          <p:nvPr/>
        </p:nvSpPr>
        <p:spPr>
          <a:xfrm>
            <a:off x="0" y="5886794"/>
            <a:ext cx="12192000" cy="246221"/>
          </a:xfrm>
          <a:prstGeom prst="rect">
            <a:avLst/>
          </a:prstGeom>
          <a:solidFill>
            <a:srgbClr val="C0142A"/>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8" name="Google Shape;48;p18"/>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beçalho da Secção" type="secHead">
  <p:cSld name="SECTION_HEADER">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fair Dis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2" name="Google Shape;5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53"/>
        <p:cNvGrpSpPr/>
        <p:nvPr/>
      </p:nvGrpSpPr>
      <p:grpSpPr>
        <a:xfrm>
          <a:off x="0" y="0"/>
          <a:ext cx="0" cy="0"/>
          <a:chOff x="0" y="0"/>
          <a:chExt cx="0" cy="0"/>
        </a:xfrm>
      </p:grpSpPr>
      <p:sp>
        <p:nvSpPr>
          <p:cNvPr id="54" name="Google Shape;54;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887767"/>
            <a:ext cx="10515600" cy="80292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000"/>
              <a:buFont typeface="Playfair Display"/>
              <a:buNone/>
              <a:defRPr sz="40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388026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p:nvPr/>
        </p:nvSpPr>
        <p:spPr>
          <a:xfrm>
            <a:off x="0" y="5886794"/>
            <a:ext cx="12192000" cy="246221"/>
          </a:xfrm>
          <a:prstGeom prst="rect">
            <a:avLst/>
          </a:prstGeom>
          <a:solidFill>
            <a:srgbClr val="C0142A"/>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FFFFFF"/>
              </a:solidFill>
              <a:latin typeface="Calibri"/>
              <a:ea typeface="Calibri"/>
              <a:cs typeface="Calibri"/>
              <a:sym typeface="Calibri"/>
            </a:endParaRPr>
          </a:p>
        </p:txBody>
      </p:sp>
      <p:pic>
        <p:nvPicPr>
          <p:cNvPr id="13" name="Google Shape;13;p14" descr="A logo with a square and a square with a square and a square with a square with a square with a square with a square with a square with a square with a square with a square with&#10;&#10;Description automatically generated"/>
          <p:cNvPicPr preferRelativeResize="0"/>
          <p:nvPr/>
        </p:nvPicPr>
        <p:blipFill rotWithShape="1">
          <a:blip r:embed="rId18">
            <a:alphaModFix/>
          </a:blip>
          <a:srcRect/>
          <a:stretch/>
        </p:blipFill>
        <p:spPr>
          <a:xfrm>
            <a:off x="33848" y="24212"/>
            <a:ext cx="941784" cy="530518"/>
          </a:xfrm>
          <a:prstGeom prst="rect">
            <a:avLst/>
          </a:prstGeom>
          <a:noFill/>
          <a:ln>
            <a:noFill/>
          </a:ln>
        </p:spPr>
      </p:pic>
      <p:pic>
        <p:nvPicPr>
          <p:cNvPr id="14" name="Google Shape;14;p14" descr="A logo with a square and a square with a square and a square with a square with a square with a square with a square with a square with a square with a square with a square with&#10;&#10;Description automatically generated"/>
          <p:cNvPicPr preferRelativeResize="0"/>
          <p:nvPr/>
        </p:nvPicPr>
        <p:blipFill rotWithShape="1">
          <a:blip r:embed="rId19">
            <a:alphaModFix/>
          </a:blip>
          <a:srcRect/>
          <a:stretch/>
        </p:blipFill>
        <p:spPr>
          <a:xfrm>
            <a:off x="975632" y="391886"/>
            <a:ext cx="698225" cy="163463"/>
          </a:xfrm>
          <a:prstGeom prst="rect">
            <a:avLst/>
          </a:prstGeom>
          <a:noFill/>
          <a:ln>
            <a:noFill/>
          </a:ln>
        </p:spPr>
      </p:pic>
      <p:pic>
        <p:nvPicPr>
          <p:cNvPr id="15" name="Google Shape;15;p14" descr="A group of people in a lecture hall&#10;&#10;Description automatically generated"/>
          <p:cNvPicPr preferRelativeResize="0"/>
          <p:nvPr/>
        </p:nvPicPr>
        <p:blipFill rotWithShape="1">
          <a:blip r:embed="rId20">
            <a:alphaModFix/>
          </a:blip>
          <a:srcRect/>
          <a:stretch/>
        </p:blipFill>
        <p:spPr>
          <a:xfrm>
            <a:off x="0" y="6166493"/>
            <a:ext cx="3550920" cy="599241"/>
          </a:xfrm>
          <a:prstGeom prst="rect">
            <a:avLst/>
          </a:prstGeom>
          <a:noFill/>
          <a:ln>
            <a:noFill/>
          </a:ln>
        </p:spPr>
      </p:pic>
      <p:sp>
        <p:nvSpPr>
          <p:cNvPr id="16" name="Google Shape;1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hyperlink" Target="http://drive.google.com/file/d/1fzMLorjtdJrlMcPhJuJLQVdd4zBAPR70/view" TargetMode="External"/><Relationship Id="rId7"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hyperlink" Target="http://drive.google.com/file/d/1EYN5eEulJ5nEP9uG6S1arUxNp19zkgof/view" TargetMode="External"/><Relationship Id="rId4" Type="http://schemas.openxmlformats.org/officeDocument/2006/relationships/image" Target="../media/image36.jpg"/></Relationships>
</file>

<file path=ppt/slides/_rels/slide34.xml.rels><?xml version="1.0" encoding="UTF-8" standalone="yes"?>
<Relationships xmlns="http://schemas.openxmlformats.org/package/2006/relationships"><Relationship Id="rId3" Type="http://schemas.openxmlformats.org/officeDocument/2006/relationships/hyperlink" Target="http://www.youtube.com/watch?v=3UWqZpp06wM"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hyperlink" Target="http://drive.google.com/file/d/1jsnR7ZpKUwlaxNWwUCWm5ta_fzVw6VGR/view"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9"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 descr="a close up of a blue and green structure"/>
          <p:cNvPicPr preferRelativeResize="0"/>
          <p:nvPr/>
        </p:nvPicPr>
        <p:blipFill rotWithShape="1">
          <a:blip r:embed="rId3">
            <a:alphaModFix/>
          </a:blip>
          <a:srcRect/>
          <a:stretch/>
        </p:blipFill>
        <p:spPr>
          <a:xfrm>
            <a:off x="21" y="598359"/>
            <a:ext cx="12191979" cy="5286133"/>
          </a:xfrm>
          <a:prstGeom prst="rect">
            <a:avLst/>
          </a:prstGeom>
          <a:noFill/>
          <a:ln>
            <a:noFill/>
          </a:ln>
        </p:spPr>
      </p:pic>
      <p:sp>
        <p:nvSpPr>
          <p:cNvPr id="92" name="Google Shape;92;p1"/>
          <p:cNvSpPr/>
          <p:nvPr/>
        </p:nvSpPr>
        <p:spPr>
          <a:xfrm>
            <a:off x="0" y="589764"/>
            <a:ext cx="12192000" cy="5294700"/>
          </a:xfrm>
          <a:prstGeom prst="rect">
            <a:avLst/>
          </a:prstGeom>
          <a:solidFill>
            <a:srgbClr val="008FBC">
              <a:alpha val="290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3" name="Google Shape;93;p1"/>
          <p:cNvSpPr txBox="1"/>
          <p:nvPr/>
        </p:nvSpPr>
        <p:spPr>
          <a:xfrm>
            <a:off x="90443" y="1088598"/>
            <a:ext cx="11810049" cy="788671"/>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lt1"/>
              </a:buClr>
              <a:buSzPts val="2400"/>
              <a:buFont typeface="Arial"/>
              <a:buNone/>
            </a:pPr>
            <a:r>
              <a:rPr lang="en-US" sz="2400" b="1" i="0" u="none" strike="noStrike" cap="none">
                <a:solidFill>
                  <a:schemeClr val="lt1"/>
                </a:solidFill>
                <a:latin typeface="Arial"/>
                <a:ea typeface="Arial"/>
                <a:cs typeface="Arial"/>
                <a:sym typeface="Arial"/>
              </a:rPr>
              <a:t>CMU Portugal </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0"/>
              </a:spcBef>
              <a:spcAft>
                <a:spcPts val="0"/>
              </a:spcAft>
              <a:buClr>
                <a:schemeClr val="lt1"/>
              </a:buClr>
              <a:buSzPts val="2400"/>
              <a:buFont typeface="Arial"/>
              <a:buNone/>
            </a:pPr>
            <a:r>
              <a:rPr lang="en-US" sz="2400" b="1" i="0" u="none" strike="noStrike" cap="none">
                <a:solidFill>
                  <a:schemeClr val="lt1"/>
                </a:solidFill>
                <a:latin typeface="Arial"/>
                <a:ea typeface="Arial"/>
                <a:cs typeface="Arial"/>
                <a:sym typeface="Arial"/>
              </a:rPr>
              <a:t>Advanced Training Program</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0"/>
              </a:spcBef>
              <a:spcAft>
                <a:spcPts val="0"/>
              </a:spcAft>
              <a:buClr>
                <a:schemeClr val="lt1"/>
              </a:buClr>
              <a:buSzPts val="2400"/>
              <a:buFont typeface="Playfair Display"/>
              <a:buNone/>
            </a:pPr>
            <a:endParaRPr sz="2400" b="1" i="0" u="none" strike="noStrike" cap="none">
              <a:solidFill>
                <a:schemeClr val="lt1"/>
              </a:solidFill>
              <a:latin typeface="Arial"/>
              <a:ea typeface="Arial"/>
              <a:cs typeface="Arial"/>
              <a:sym typeface="Arial"/>
            </a:endParaRPr>
          </a:p>
          <a:p>
            <a:pPr marL="0" marR="0" lvl="0" indent="0" algn="l" rtl="0">
              <a:lnSpc>
                <a:spcPct val="80000"/>
              </a:lnSpc>
              <a:spcBef>
                <a:spcPts val="0"/>
              </a:spcBef>
              <a:spcAft>
                <a:spcPts val="0"/>
              </a:spcAft>
              <a:buClr>
                <a:schemeClr val="lt1"/>
              </a:buClr>
              <a:buSzPts val="4400"/>
              <a:buFont typeface="Arial"/>
              <a:buNone/>
            </a:pPr>
            <a:r>
              <a:rPr lang="en-US" sz="4400" b="1" i="0" u="none" strike="noStrike" cap="none">
                <a:solidFill>
                  <a:schemeClr val="lt1"/>
                </a:solidFill>
                <a:latin typeface="Arial"/>
                <a:ea typeface="Arial"/>
                <a:cs typeface="Arial"/>
                <a:sym typeface="Arial"/>
              </a:rPr>
              <a:t>Multimodal Conversational AI and </a:t>
            </a:r>
            <a:br>
              <a:rPr lang="en-US" sz="4400" b="1" i="0" u="none" strike="noStrike" cap="none">
                <a:solidFill>
                  <a:schemeClr val="lt1"/>
                </a:solidFill>
                <a:latin typeface="Arial"/>
                <a:ea typeface="Arial"/>
                <a:cs typeface="Arial"/>
                <a:sym typeface="Arial"/>
              </a:rPr>
            </a:br>
            <a:r>
              <a:rPr lang="en-US" sz="4400" b="1" i="0" u="none" strike="noStrike" cap="none">
                <a:solidFill>
                  <a:schemeClr val="lt1"/>
                </a:solidFill>
                <a:latin typeface="Arial"/>
                <a:ea typeface="Arial"/>
                <a:cs typeface="Arial"/>
                <a:sym typeface="Arial"/>
              </a:rPr>
              <a:t>Generative AI</a:t>
            </a:r>
            <a:endParaRPr sz="4400" b="1" i="0" u="none" strike="noStrike" cap="none">
              <a:solidFill>
                <a:schemeClr val="lt1"/>
              </a:solidFill>
              <a:latin typeface="Arial"/>
              <a:ea typeface="Arial"/>
              <a:cs typeface="Arial"/>
              <a:sym typeface="Arial"/>
            </a:endParaRPr>
          </a:p>
        </p:txBody>
      </p:sp>
      <p:sp>
        <p:nvSpPr>
          <p:cNvPr id="94" name="Google Shape;94;p1"/>
          <p:cNvSpPr txBox="1"/>
          <p:nvPr/>
        </p:nvSpPr>
        <p:spPr>
          <a:xfrm>
            <a:off x="90443" y="4559121"/>
            <a:ext cx="4828597" cy="12100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600"/>
              <a:buFont typeface="Open Sans"/>
              <a:buNone/>
            </a:pPr>
            <a:r>
              <a:rPr lang="en-US" sz="1600" b="0" i="0" u="none" strike="noStrike" cap="none" dirty="0">
                <a:solidFill>
                  <a:schemeClr val="lt1"/>
                </a:solidFill>
                <a:latin typeface="Open Sans"/>
                <a:ea typeface="Open Sans"/>
                <a:cs typeface="Open Sans"/>
                <a:sym typeface="Open Sans"/>
              </a:rPr>
              <a:t>JOÃO MAGALHÃES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600"/>
              <a:buFont typeface="Open Sans"/>
              <a:buNone/>
            </a:pPr>
            <a:r>
              <a:rPr lang="en-US" sz="1600" b="0" i="0" u="none" strike="noStrike" cap="none" dirty="0">
                <a:solidFill>
                  <a:schemeClr val="lt1"/>
                </a:solidFill>
                <a:latin typeface="Open Sans"/>
                <a:ea typeface="Open Sans"/>
                <a:cs typeface="Open Sans"/>
                <a:sym typeface="Open Sans"/>
              </a:rPr>
              <a:t>NOVA SCHOOL OF SCIENCE AND TECHNOLOGY</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600"/>
              <a:buFont typeface="Open Sans"/>
              <a:buNone/>
            </a:pPr>
            <a:endParaRPr sz="1600" b="0" i="0" u="none" strike="noStrike" cap="none" dirty="0">
              <a:solidFill>
                <a:schemeClr val="lt1"/>
              </a:solidFill>
              <a:latin typeface="Open Sans"/>
              <a:ea typeface="Open Sans"/>
              <a:cs typeface="Open Sans"/>
              <a:sym typeface="Open Sans"/>
            </a:endParaRPr>
          </a:p>
          <a:p>
            <a:pPr lvl="0">
              <a:buClr>
                <a:schemeClr val="lt1"/>
              </a:buClr>
              <a:buSzPts val="1600"/>
            </a:pPr>
            <a:r>
              <a:rPr lang="en-US" sz="1600" dirty="0">
                <a:solidFill>
                  <a:schemeClr val="lt1"/>
                </a:solidFill>
                <a:latin typeface="Open Sans"/>
                <a:ea typeface="Open Sans"/>
                <a:cs typeface="Open Sans"/>
                <a:sym typeface="Open Sans"/>
              </a:rPr>
              <a:t>VASCO RAMOS</a:t>
            </a:r>
          </a:p>
          <a:p>
            <a:pPr lvl="0">
              <a:buClr>
                <a:schemeClr val="lt1"/>
              </a:buClr>
              <a:buSzPts val="1600"/>
            </a:pPr>
            <a:r>
              <a:rPr lang="en-US" sz="1600" dirty="0">
                <a:solidFill>
                  <a:schemeClr val="lt1"/>
                </a:solidFill>
                <a:latin typeface="Open Sans"/>
                <a:ea typeface="Open Sans"/>
                <a:cs typeface="Open Sans"/>
                <a:sym typeface="Open Sans"/>
              </a:rPr>
              <a:t>NOVA SCHOOL OF SCIENCE AND TECHNOLOGY</a:t>
            </a:r>
          </a:p>
        </p:txBody>
      </p:sp>
      <p:sp>
        <p:nvSpPr>
          <p:cNvPr id="96" name="Google Shape;96;p1"/>
          <p:cNvSpPr txBox="1"/>
          <p:nvPr/>
        </p:nvSpPr>
        <p:spPr>
          <a:xfrm>
            <a:off x="5009463" y="4559121"/>
            <a:ext cx="4828597" cy="12100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600"/>
              <a:buFont typeface="Open Sans"/>
              <a:buNone/>
            </a:pPr>
            <a:r>
              <a:rPr lang="en-US" sz="1600" b="0" i="0" u="none" strike="noStrike" cap="none">
                <a:solidFill>
                  <a:schemeClr val="lt1"/>
                </a:solidFill>
                <a:latin typeface="Open Sans"/>
                <a:ea typeface="Open Sans"/>
                <a:cs typeface="Open Sans"/>
                <a:sym typeface="Open Sans"/>
              </a:rPr>
              <a:t>BRUNO MARTINS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600"/>
              <a:buFont typeface="Open Sans"/>
              <a:buNone/>
            </a:pPr>
            <a:r>
              <a:rPr lang="en-US" sz="1600" b="0" i="0" u="none" strike="noStrike" cap="none">
                <a:solidFill>
                  <a:schemeClr val="lt1"/>
                </a:solidFill>
                <a:latin typeface="Open Sans"/>
                <a:ea typeface="Open Sans"/>
                <a:cs typeface="Open Sans"/>
                <a:sym typeface="Open Sans"/>
              </a:rPr>
              <a:t>INSTITUTO SUPERIOR TÉCNICO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600"/>
              <a:buFont typeface="Open Sans"/>
              <a:buNone/>
            </a:pPr>
            <a:endParaRPr sz="1600" b="0" i="0" u="none" strike="noStrike" cap="none">
              <a:solidFill>
                <a:schemeClr val="lt1"/>
              </a:solidFill>
              <a:latin typeface="Open Sans"/>
              <a:ea typeface="Open Sans"/>
              <a:cs typeface="Open Sans"/>
              <a:sym typeface="Open Sans"/>
            </a:endParaRPr>
          </a:p>
        </p:txBody>
      </p:sp>
      <p:sp>
        <p:nvSpPr>
          <p:cNvPr id="98" name="Google Shape;98;p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300"/>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337e9ec7740_0_101"/>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Why Image Generation Matters</a:t>
            </a:r>
            <a:endParaRPr sz="3600"/>
          </a:p>
        </p:txBody>
      </p:sp>
      <p:sp>
        <p:nvSpPr>
          <p:cNvPr id="171" name="Google Shape;171;g337e9ec7740_0_101"/>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10</a:t>
            </a:fld>
            <a:endParaRPr/>
          </a:p>
        </p:txBody>
      </p:sp>
      <p:sp>
        <p:nvSpPr>
          <p:cNvPr id="172" name="Google Shape;172;g337e9ec7740_0_101"/>
          <p:cNvSpPr txBox="1">
            <a:spLocks noGrp="1"/>
          </p:cNvSpPr>
          <p:nvPr>
            <p:ph type="body" idx="1"/>
          </p:nvPr>
        </p:nvSpPr>
        <p:spPr>
          <a:xfrm>
            <a:off x="838200" y="1825625"/>
            <a:ext cx="10515600" cy="3880200"/>
          </a:xfrm>
          <a:prstGeom prst="rect">
            <a:avLst/>
          </a:prstGeom>
        </p:spPr>
        <p:txBody>
          <a:bodyPr spcFirstLastPara="1" wrap="square" lIns="91425" tIns="45700" rIns="91425" bIns="45700" anchor="t" anchorCtr="0">
            <a:normAutofit/>
          </a:bodyPr>
          <a:lstStyle/>
          <a:p>
            <a:pPr marL="457200" lvl="0" indent="-355600" algn="l" rtl="0">
              <a:spcBef>
                <a:spcPts val="500"/>
              </a:spcBef>
              <a:spcAft>
                <a:spcPts val="0"/>
              </a:spcAft>
              <a:buSzPts val="2000"/>
              <a:buChar char="●"/>
            </a:pPr>
            <a:r>
              <a:rPr lang="en-US" sz="2000"/>
              <a:t>It provides high-performance solutions for various </a:t>
            </a:r>
            <a:r>
              <a:rPr lang="en-US" sz="2000" b="1"/>
              <a:t>computer vision tasks</a:t>
            </a:r>
            <a:r>
              <a:rPr lang="en-US" sz="2000"/>
              <a:t>.</a:t>
            </a:r>
            <a:endParaRPr sz="2000"/>
          </a:p>
          <a:p>
            <a:pPr marL="457200" lvl="0" indent="-355600" algn="l" rtl="0">
              <a:spcBef>
                <a:spcPts val="1000"/>
              </a:spcBef>
              <a:spcAft>
                <a:spcPts val="0"/>
              </a:spcAft>
              <a:buSzPts val="2000"/>
              <a:buChar char="●"/>
            </a:pPr>
            <a:r>
              <a:rPr lang="en-US" sz="2000"/>
              <a:t>Generated images help in fields like </a:t>
            </a:r>
            <a:r>
              <a:rPr lang="en-US" sz="2000" b="1"/>
              <a:t>entertainment</a:t>
            </a:r>
            <a:r>
              <a:rPr lang="en-US" sz="2000"/>
              <a:t>, </a:t>
            </a:r>
            <a:r>
              <a:rPr lang="en-US" sz="2000" b="1"/>
              <a:t>medical diagnostics</a:t>
            </a:r>
            <a:r>
              <a:rPr lang="en-US" sz="2000"/>
              <a:t>, </a:t>
            </a:r>
            <a:r>
              <a:rPr lang="en-US" sz="2000" b="1"/>
              <a:t>virtual worlds</a:t>
            </a:r>
            <a:r>
              <a:rPr lang="en-US" sz="2000"/>
              <a:t>, and </a:t>
            </a:r>
            <a:r>
              <a:rPr lang="en-US" sz="2000" b="1"/>
              <a:t>augmented reality</a:t>
            </a:r>
            <a:r>
              <a:rPr lang="en-US" sz="2000"/>
              <a:t>.</a:t>
            </a:r>
            <a:endParaRPr sz="2000"/>
          </a:p>
          <a:p>
            <a:pPr marL="457200" lvl="0" indent="-355600" algn="l" rtl="0">
              <a:spcBef>
                <a:spcPts val="1000"/>
              </a:spcBef>
              <a:spcAft>
                <a:spcPts val="1000"/>
              </a:spcAft>
              <a:buSzPts val="2000"/>
              <a:buChar char="●"/>
            </a:pPr>
            <a:r>
              <a:rPr lang="en-US" sz="2000"/>
              <a:t>Money and GPUs and Data means Better Models</a:t>
            </a:r>
            <a:endParaRPr sz="20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337e9ec7740_0_119"/>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History of Image Generation</a:t>
            </a:r>
            <a:endParaRPr sz="3600"/>
          </a:p>
        </p:txBody>
      </p:sp>
      <p:sp>
        <p:nvSpPr>
          <p:cNvPr id="178" name="Google Shape;178;g337e9ec7740_0_119"/>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11</a:t>
            </a:fld>
            <a:endParaRPr/>
          </a:p>
        </p:txBody>
      </p:sp>
      <p:sp>
        <p:nvSpPr>
          <p:cNvPr id="179" name="Google Shape;179;g337e9ec7740_0_119"/>
          <p:cNvSpPr txBox="1">
            <a:spLocks noGrp="1"/>
          </p:cNvSpPr>
          <p:nvPr>
            <p:ph type="body" idx="1"/>
          </p:nvPr>
        </p:nvSpPr>
        <p:spPr>
          <a:xfrm>
            <a:off x="838200" y="1825625"/>
            <a:ext cx="10515600" cy="3880200"/>
          </a:xfrm>
          <a:prstGeom prst="rect">
            <a:avLst/>
          </a:prstGeom>
        </p:spPr>
        <p:txBody>
          <a:bodyPr spcFirstLastPara="1" wrap="square" lIns="91425" tIns="45700" rIns="91425" bIns="45700" anchor="t" anchorCtr="0">
            <a:normAutofit/>
          </a:bodyPr>
          <a:lstStyle/>
          <a:p>
            <a:pPr marL="457200" lvl="0" indent="-355600" algn="l" rtl="0">
              <a:spcBef>
                <a:spcPts val="500"/>
              </a:spcBef>
              <a:spcAft>
                <a:spcPts val="0"/>
              </a:spcAft>
              <a:buSzPts val="2000"/>
              <a:buAutoNum type="arabicPeriod"/>
            </a:pPr>
            <a:r>
              <a:rPr lang="en-US" sz="2000"/>
              <a:t>Generative Adversarial Networks</a:t>
            </a:r>
            <a:endParaRPr sz="2000"/>
          </a:p>
          <a:p>
            <a:pPr marL="457200" lvl="0" indent="-355600" algn="l" rtl="0">
              <a:spcBef>
                <a:spcPts val="1000"/>
              </a:spcBef>
              <a:spcAft>
                <a:spcPts val="0"/>
              </a:spcAft>
              <a:buSzPts val="2000"/>
              <a:buAutoNum type="arabicPeriod"/>
            </a:pPr>
            <a:r>
              <a:rPr lang="en-US" sz="2000"/>
              <a:t>Variational Autoencoders</a:t>
            </a:r>
            <a:endParaRPr sz="2000"/>
          </a:p>
          <a:p>
            <a:pPr marL="457200" lvl="0" indent="-355600" algn="l" rtl="0">
              <a:spcBef>
                <a:spcPts val="1000"/>
              </a:spcBef>
              <a:spcAft>
                <a:spcPts val="0"/>
              </a:spcAft>
              <a:buSzPts val="2000"/>
              <a:buAutoNum type="arabicPeriod"/>
            </a:pPr>
            <a:r>
              <a:rPr lang="en-US" sz="2000"/>
              <a:t>Autoregressive Models </a:t>
            </a:r>
            <a:endParaRPr sz="2000"/>
          </a:p>
          <a:p>
            <a:pPr marL="457200" lvl="0" indent="-355600" algn="l" rtl="0">
              <a:spcBef>
                <a:spcPts val="1000"/>
              </a:spcBef>
              <a:spcAft>
                <a:spcPts val="1000"/>
              </a:spcAft>
              <a:buSzPts val="2000"/>
              <a:buAutoNum type="arabicPeriod"/>
            </a:pPr>
            <a:r>
              <a:rPr lang="en-US" sz="2000"/>
              <a:t>Diffusion Models</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337e9ec7740_0_126"/>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Generative Adversarial Networks (GANs)</a:t>
            </a:r>
            <a:endParaRPr sz="3600"/>
          </a:p>
        </p:txBody>
      </p:sp>
      <p:sp>
        <p:nvSpPr>
          <p:cNvPr id="185" name="Google Shape;185;g337e9ec7740_0_126"/>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12</a:t>
            </a:fld>
            <a:endParaRPr/>
          </a:p>
        </p:txBody>
      </p:sp>
      <p:sp>
        <p:nvSpPr>
          <p:cNvPr id="186" name="Google Shape;186;g337e9ec7740_0_126"/>
          <p:cNvSpPr txBox="1">
            <a:spLocks noGrp="1"/>
          </p:cNvSpPr>
          <p:nvPr>
            <p:ph type="body" idx="1"/>
          </p:nvPr>
        </p:nvSpPr>
        <p:spPr>
          <a:xfrm>
            <a:off x="838200" y="1825625"/>
            <a:ext cx="10515600" cy="3880200"/>
          </a:xfrm>
          <a:prstGeom prst="rect">
            <a:avLst/>
          </a:prstGeom>
        </p:spPr>
        <p:txBody>
          <a:bodyPr spcFirstLastPara="1" wrap="square" lIns="91425" tIns="45700" rIns="91425" bIns="45700" anchor="t" anchorCtr="0">
            <a:normAutofit/>
          </a:bodyPr>
          <a:lstStyle/>
          <a:p>
            <a:pPr marL="0" lvl="0" indent="0" algn="l" rtl="0">
              <a:spcBef>
                <a:spcPts val="500"/>
              </a:spcBef>
              <a:spcAft>
                <a:spcPts val="0"/>
              </a:spcAft>
              <a:buNone/>
            </a:pPr>
            <a:r>
              <a:rPr lang="en-US" sz="2000"/>
              <a:t>First introduced by Ian Goodfellow in 2014.</a:t>
            </a:r>
            <a:endParaRPr sz="2000"/>
          </a:p>
          <a:p>
            <a:pPr marL="0" lvl="0" indent="0" algn="l" rtl="0">
              <a:spcBef>
                <a:spcPts val="1000"/>
              </a:spcBef>
              <a:spcAft>
                <a:spcPts val="0"/>
              </a:spcAft>
              <a:buNone/>
            </a:pPr>
            <a:endParaRPr sz="2000"/>
          </a:p>
          <a:p>
            <a:pPr marL="0" lvl="0" indent="0" algn="l" rtl="0">
              <a:spcBef>
                <a:spcPts val="1000"/>
              </a:spcBef>
              <a:spcAft>
                <a:spcPts val="0"/>
              </a:spcAft>
              <a:buClr>
                <a:schemeClr val="dk1"/>
              </a:buClr>
              <a:buSzPts val="1100"/>
              <a:buFont typeface="Arial"/>
              <a:buNone/>
            </a:pPr>
            <a:r>
              <a:rPr lang="en-US" sz="2000"/>
              <a:t>They consist of two models:</a:t>
            </a:r>
            <a:endParaRPr sz="2000"/>
          </a:p>
          <a:p>
            <a:pPr marL="457200" lvl="0" indent="-355600" algn="l" rtl="0">
              <a:spcBef>
                <a:spcPts val="1000"/>
              </a:spcBef>
              <a:spcAft>
                <a:spcPts val="0"/>
              </a:spcAft>
              <a:buSzPts val="2000"/>
              <a:buChar char="●"/>
            </a:pPr>
            <a:r>
              <a:rPr lang="en-US" sz="2000"/>
              <a:t>Generator: Generates examples (e.g., images).</a:t>
            </a:r>
            <a:endParaRPr sz="2000"/>
          </a:p>
          <a:p>
            <a:pPr marL="457200" lvl="0" indent="-355600" algn="l" rtl="0">
              <a:spcBef>
                <a:spcPts val="1000"/>
              </a:spcBef>
              <a:spcAft>
                <a:spcPts val="0"/>
              </a:spcAft>
              <a:buSzPts val="2000"/>
              <a:buChar char="●"/>
            </a:pPr>
            <a:r>
              <a:rPr lang="en-US" sz="2000"/>
              <a:t>Discriminator: Differentiates between real and generated (fake) examples.</a:t>
            </a:r>
            <a:endParaRPr sz="2000"/>
          </a:p>
          <a:p>
            <a:pPr marL="0" lvl="0" indent="0" algn="l" rtl="0">
              <a:spcBef>
                <a:spcPts val="1000"/>
              </a:spcBef>
              <a:spcAft>
                <a:spcPts val="1000"/>
              </a:spcAft>
              <a:buNone/>
            </a:pPr>
            <a:endParaRPr sz="2000"/>
          </a:p>
        </p:txBody>
      </p:sp>
      <p:sp>
        <p:nvSpPr>
          <p:cNvPr id="187" name="Google Shape;187;g337e9ec7740_0_126"/>
          <p:cNvSpPr/>
          <p:nvPr/>
        </p:nvSpPr>
        <p:spPr>
          <a:xfrm>
            <a:off x="2194975" y="4541525"/>
            <a:ext cx="1478400" cy="58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Generator</a:t>
            </a:r>
            <a:endParaRPr/>
          </a:p>
        </p:txBody>
      </p:sp>
      <p:sp>
        <p:nvSpPr>
          <p:cNvPr id="188" name="Google Shape;188;g337e9ec7740_0_126"/>
          <p:cNvSpPr/>
          <p:nvPr/>
        </p:nvSpPr>
        <p:spPr>
          <a:xfrm>
            <a:off x="6684825" y="4541525"/>
            <a:ext cx="1478400" cy="58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Discriminator</a:t>
            </a:r>
            <a:endParaRPr/>
          </a:p>
        </p:txBody>
      </p:sp>
      <p:pic>
        <p:nvPicPr>
          <p:cNvPr id="189" name="Google Shape;189;g337e9ec7740_0_12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246377" y="3898173"/>
            <a:ext cx="1865452" cy="1874424"/>
          </a:xfrm>
          <a:prstGeom prst="rect">
            <a:avLst/>
          </a:prstGeom>
          <a:noFill/>
          <a:ln>
            <a:noFill/>
          </a:ln>
        </p:spPr>
      </p:pic>
      <p:cxnSp>
        <p:nvCxnSpPr>
          <p:cNvPr id="190" name="Google Shape;190;g337e9ec7740_0_126"/>
          <p:cNvCxnSpPr>
            <a:stCxn id="187" idx="3"/>
            <a:endCxn id="189" idx="1"/>
          </p:cNvCxnSpPr>
          <p:nvPr/>
        </p:nvCxnSpPr>
        <p:spPr>
          <a:xfrm>
            <a:off x="3673375" y="4835375"/>
            <a:ext cx="573000" cy="0"/>
          </a:xfrm>
          <a:prstGeom prst="straightConnector1">
            <a:avLst/>
          </a:prstGeom>
          <a:noFill/>
          <a:ln w="28575" cap="flat" cmpd="sng">
            <a:solidFill>
              <a:schemeClr val="dk2"/>
            </a:solidFill>
            <a:prstDash val="solid"/>
            <a:round/>
            <a:headEnd type="none" w="med" len="med"/>
            <a:tailEnd type="triangle" w="med" len="med"/>
          </a:ln>
        </p:spPr>
      </p:cxnSp>
      <p:cxnSp>
        <p:nvCxnSpPr>
          <p:cNvPr id="191" name="Google Shape;191;g337e9ec7740_0_126"/>
          <p:cNvCxnSpPr>
            <a:stCxn id="189" idx="3"/>
            <a:endCxn id="188" idx="1"/>
          </p:cNvCxnSpPr>
          <p:nvPr/>
        </p:nvCxnSpPr>
        <p:spPr>
          <a:xfrm>
            <a:off x="6111828" y="4835386"/>
            <a:ext cx="573000" cy="0"/>
          </a:xfrm>
          <a:prstGeom prst="straightConnector1">
            <a:avLst/>
          </a:prstGeom>
          <a:noFill/>
          <a:ln w="28575" cap="flat" cmpd="sng">
            <a:solidFill>
              <a:schemeClr val="dk2"/>
            </a:solidFill>
            <a:prstDash val="solid"/>
            <a:round/>
            <a:headEnd type="none" w="med" len="med"/>
            <a:tailEnd type="triangle" w="med" len="med"/>
          </a:ln>
        </p:spPr>
      </p:cxnSp>
      <p:sp>
        <p:nvSpPr>
          <p:cNvPr id="192" name="Google Shape;192;g337e9ec7740_0_126"/>
          <p:cNvSpPr/>
          <p:nvPr/>
        </p:nvSpPr>
        <p:spPr>
          <a:xfrm>
            <a:off x="8785775" y="4024950"/>
            <a:ext cx="1558800" cy="285000"/>
          </a:xfrm>
          <a:prstGeom prst="rect">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Real</a:t>
            </a:r>
            <a:endParaRPr/>
          </a:p>
        </p:txBody>
      </p:sp>
      <p:sp>
        <p:nvSpPr>
          <p:cNvPr id="193" name="Google Shape;193;g337e9ec7740_0_126"/>
          <p:cNvSpPr/>
          <p:nvPr/>
        </p:nvSpPr>
        <p:spPr>
          <a:xfrm>
            <a:off x="8785775" y="5271875"/>
            <a:ext cx="1558800" cy="2850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Fake</a:t>
            </a:r>
            <a:endParaRPr/>
          </a:p>
        </p:txBody>
      </p:sp>
      <p:cxnSp>
        <p:nvCxnSpPr>
          <p:cNvPr id="194" name="Google Shape;194;g337e9ec7740_0_126"/>
          <p:cNvCxnSpPr>
            <a:stCxn id="188" idx="3"/>
            <a:endCxn id="192" idx="1"/>
          </p:cNvCxnSpPr>
          <p:nvPr/>
        </p:nvCxnSpPr>
        <p:spPr>
          <a:xfrm rot="10800000" flipH="1">
            <a:off x="8163225" y="4167575"/>
            <a:ext cx="622500" cy="667800"/>
          </a:xfrm>
          <a:prstGeom prst="straightConnector1">
            <a:avLst/>
          </a:prstGeom>
          <a:noFill/>
          <a:ln w="9525" cap="flat" cmpd="sng">
            <a:solidFill>
              <a:schemeClr val="dk2"/>
            </a:solidFill>
            <a:prstDash val="solid"/>
            <a:round/>
            <a:headEnd type="none" w="med" len="med"/>
            <a:tailEnd type="triangle" w="med" len="med"/>
          </a:ln>
        </p:spPr>
      </p:cxnSp>
      <p:cxnSp>
        <p:nvCxnSpPr>
          <p:cNvPr id="195" name="Google Shape;195;g337e9ec7740_0_126"/>
          <p:cNvCxnSpPr>
            <a:stCxn id="188" idx="3"/>
            <a:endCxn id="193" idx="1"/>
          </p:cNvCxnSpPr>
          <p:nvPr/>
        </p:nvCxnSpPr>
        <p:spPr>
          <a:xfrm>
            <a:off x="8163225" y="4835375"/>
            <a:ext cx="622500" cy="579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337e9ec7740_0_146"/>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13</a:t>
            </a:fld>
            <a:endParaRPr/>
          </a:p>
        </p:txBody>
      </p:sp>
      <p:sp>
        <p:nvSpPr>
          <p:cNvPr id="201" name="Google Shape;201;g337e9ec7740_0_146"/>
          <p:cNvSpPr/>
          <p:nvPr/>
        </p:nvSpPr>
        <p:spPr>
          <a:xfrm>
            <a:off x="872250" y="3135150"/>
            <a:ext cx="1478400" cy="58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Generator</a:t>
            </a:r>
            <a:endParaRPr/>
          </a:p>
        </p:txBody>
      </p:sp>
      <p:sp>
        <p:nvSpPr>
          <p:cNvPr id="202" name="Google Shape;202;g337e9ec7740_0_146"/>
          <p:cNvSpPr/>
          <p:nvPr/>
        </p:nvSpPr>
        <p:spPr>
          <a:xfrm>
            <a:off x="6511050" y="3135138"/>
            <a:ext cx="1478400" cy="58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Discriminator</a:t>
            </a:r>
            <a:endParaRPr/>
          </a:p>
        </p:txBody>
      </p:sp>
      <p:pic>
        <p:nvPicPr>
          <p:cNvPr id="203" name="Google Shape;203;g337e9ec7740_0_14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922011" y="1912895"/>
            <a:ext cx="3017687" cy="3032206"/>
          </a:xfrm>
          <a:prstGeom prst="rect">
            <a:avLst/>
          </a:prstGeom>
          <a:noFill/>
          <a:ln>
            <a:noFill/>
          </a:ln>
        </p:spPr>
      </p:pic>
      <p:cxnSp>
        <p:nvCxnSpPr>
          <p:cNvPr id="204" name="Google Shape;204;g337e9ec7740_0_146"/>
          <p:cNvCxnSpPr>
            <a:stCxn id="201" idx="3"/>
            <a:endCxn id="203" idx="1"/>
          </p:cNvCxnSpPr>
          <p:nvPr/>
        </p:nvCxnSpPr>
        <p:spPr>
          <a:xfrm>
            <a:off x="2350650" y="3429000"/>
            <a:ext cx="571500" cy="0"/>
          </a:xfrm>
          <a:prstGeom prst="straightConnector1">
            <a:avLst/>
          </a:prstGeom>
          <a:noFill/>
          <a:ln w="28575" cap="flat" cmpd="sng">
            <a:solidFill>
              <a:schemeClr val="dk2"/>
            </a:solidFill>
            <a:prstDash val="solid"/>
            <a:round/>
            <a:headEnd type="none" w="med" len="med"/>
            <a:tailEnd type="triangle" w="med" len="med"/>
          </a:ln>
        </p:spPr>
      </p:cxnSp>
      <p:cxnSp>
        <p:nvCxnSpPr>
          <p:cNvPr id="205" name="Google Shape;205;g337e9ec7740_0_146"/>
          <p:cNvCxnSpPr>
            <a:stCxn id="203" idx="3"/>
            <a:endCxn id="202" idx="1"/>
          </p:cNvCxnSpPr>
          <p:nvPr/>
        </p:nvCxnSpPr>
        <p:spPr>
          <a:xfrm>
            <a:off x="5939698" y="3428998"/>
            <a:ext cx="571500" cy="0"/>
          </a:xfrm>
          <a:prstGeom prst="straightConnector1">
            <a:avLst/>
          </a:prstGeom>
          <a:noFill/>
          <a:ln w="28575" cap="flat" cmpd="sng">
            <a:solidFill>
              <a:schemeClr val="dk2"/>
            </a:solidFill>
            <a:prstDash val="solid"/>
            <a:round/>
            <a:headEnd type="none" w="med" len="med"/>
            <a:tailEnd type="triangle" w="med" len="med"/>
          </a:ln>
        </p:spPr>
      </p:cxnSp>
      <p:sp>
        <p:nvSpPr>
          <p:cNvPr id="206" name="Google Shape;206;g337e9ec7740_0_146"/>
          <p:cNvSpPr/>
          <p:nvPr/>
        </p:nvSpPr>
        <p:spPr>
          <a:xfrm>
            <a:off x="8612000" y="2493031"/>
            <a:ext cx="2245500" cy="410700"/>
          </a:xfrm>
          <a:prstGeom prst="rect">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Real</a:t>
            </a:r>
            <a:endParaRPr/>
          </a:p>
        </p:txBody>
      </p:sp>
      <p:sp>
        <p:nvSpPr>
          <p:cNvPr id="207" name="Google Shape;207;g337e9ec7740_0_146"/>
          <p:cNvSpPr/>
          <p:nvPr/>
        </p:nvSpPr>
        <p:spPr>
          <a:xfrm>
            <a:off x="8612000" y="3865507"/>
            <a:ext cx="2246400" cy="410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Fake</a:t>
            </a:r>
            <a:endParaRPr/>
          </a:p>
        </p:txBody>
      </p:sp>
      <p:cxnSp>
        <p:nvCxnSpPr>
          <p:cNvPr id="208" name="Google Shape;208;g337e9ec7740_0_146"/>
          <p:cNvCxnSpPr>
            <a:stCxn id="202" idx="3"/>
            <a:endCxn id="206" idx="1"/>
          </p:cNvCxnSpPr>
          <p:nvPr/>
        </p:nvCxnSpPr>
        <p:spPr>
          <a:xfrm rot="10800000" flipH="1">
            <a:off x="7989450" y="2698488"/>
            <a:ext cx="622500" cy="730500"/>
          </a:xfrm>
          <a:prstGeom prst="straightConnector1">
            <a:avLst/>
          </a:prstGeom>
          <a:noFill/>
          <a:ln w="9525" cap="flat" cmpd="sng">
            <a:solidFill>
              <a:schemeClr val="dk2"/>
            </a:solidFill>
            <a:prstDash val="solid"/>
            <a:round/>
            <a:headEnd type="none" w="med" len="med"/>
            <a:tailEnd type="triangle" w="med" len="med"/>
          </a:ln>
        </p:spPr>
      </p:cxnSp>
      <p:cxnSp>
        <p:nvCxnSpPr>
          <p:cNvPr id="209" name="Google Shape;209;g337e9ec7740_0_146"/>
          <p:cNvCxnSpPr>
            <a:stCxn id="202" idx="3"/>
            <a:endCxn id="207" idx="1"/>
          </p:cNvCxnSpPr>
          <p:nvPr/>
        </p:nvCxnSpPr>
        <p:spPr>
          <a:xfrm>
            <a:off x="7989450" y="3428988"/>
            <a:ext cx="622500" cy="642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337e9ec7740_0_161"/>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14</a:t>
            </a:fld>
            <a:endParaRPr/>
          </a:p>
        </p:txBody>
      </p:sp>
      <p:sp>
        <p:nvSpPr>
          <p:cNvPr id="215" name="Google Shape;215;g337e9ec7740_0_161"/>
          <p:cNvSpPr/>
          <p:nvPr/>
        </p:nvSpPr>
        <p:spPr>
          <a:xfrm>
            <a:off x="872250" y="3135150"/>
            <a:ext cx="1478400" cy="58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Generator</a:t>
            </a:r>
            <a:endParaRPr/>
          </a:p>
        </p:txBody>
      </p:sp>
      <p:sp>
        <p:nvSpPr>
          <p:cNvPr id="216" name="Google Shape;216;g337e9ec7740_0_161"/>
          <p:cNvSpPr/>
          <p:nvPr/>
        </p:nvSpPr>
        <p:spPr>
          <a:xfrm>
            <a:off x="6511050" y="3135138"/>
            <a:ext cx="1478400" cy="58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Discriminator</a:t>
            </a:r>
            <a:endParaRPr/>
          </a:p>
        </p:txBody>
      </p:sp>
      <p:pic>
        <p:nvPicPr>
          <p:cNvPr id="217" name="Google Shape;217;g337e9ec7740_0_16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922011" y="1912895"/>
            <a:ext cx="3017687" cy="3032206"/>
          </a:xfrm>
          <a:prstGeom prst="rect">
            <a:avLst/>
          </a:prstGeom>
          <a:noFill/>
          <a:ln>
            <a:noFill/>
          </a:ln>
        </p:spPr>
      </p:pic>
      <p:cxnSp>
        <p:nvCxnSpPr>
          <p:cNvPr id="218" name="Google Shape;218;g337e9ec7740_0_161"/>
          <p:cNvCxnSpPr>
            <a:stCxn id="215" idx="3"/>
            <a:endCxn id="217" idx="1"/>
          </p:cNvCxnSpPr>
          <p:nvPr/>
        </p:nvCxnSpPr>
        <p:spPr>
          <a:xfrm>
            <a:off x="2350650" y="3429000"/>
            <a:ext cx="571500" cy="0"/>
          </a:xfrm>
          <a:prstGeom prst="straightConnector1">
            <a:avLst/>
          </a:prstGeom>
          <a:noFill/>
          <a:ln w="28575" cap="flat" cmpd="sng">
            <a:solidFill>
              <a:schemeClr val="dk2"/>
            </a:solidFill>
            <a:prstDash val="solid"/>
            <a:round/>
            <a:headEnd type="none" w="med" len="med"/>
            <a:tailEnd type="triangle" w="med" len="med"/>
          </a:ln>
        </p:spPr>
      </p:cxnSp>
      <p:cxnSp>
        <p:nvCxnSpPr>
          <p:cNvPr id="219" name="Google Shape;219;g337e9ec7740_0_161"/>
          <p:cNvCxnSpPr>
            <a:stCxn id="217" idx="3"/>
            <a:endCxn id="216" idx="1"/>
          </p:cNvCxnSpPr>
          <p:nvPr/>
        </p:nvCxnSpPr>
        <p:spPr>
          <a:xfrm>
            <a:off x="5939698" y="3428998"/>
            <a:ext cx="571500" cy="0"/>
          </a:xfrm>
          <a:prstGeom prst="straightConnector1">
            <a:avLst/>
          </a:prstGeom>
          <a:noFill/>
          <a:ln w="28575" cap="flat" cmpd="sng">
            <a:solidFill>
              <a:schemeClr val="dk2"/>
            </a:solidFill>
            <a:prstDash val="solid"/>
            <a:round/>
            <a:headEnd type="none" w="med" len="med"/>
            <a:tailEnd type="triangle" w="med" len="med"/>
          </a:ln>
        </p:spPr>
      </p:cxnSp>
      <p:sp>
        <p:nvSpPr>
          <p:cNvPr id="220" name="Google Shape;220;g337e9ec7740_0_161"/>
          <p:cNvSpPr/>
          <p:nvPr/>
        </p:nvSpPr>
        <p:spPr>
          <a:xfrm>
            <a:off x="8647625" y="3223657"/>
            <a:ext cx="2246400" cy="410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t>Fake</a:t>
            </a:r>
            <a:endParaRPr b="1"/>
          </a:p>
        </p:txBody>
      </p:sp>
      <p:cxnSp>
        <p:nvCxnSpPr>
          <p:cNvPr id="221" name="Google Shape;221;g337e9ec7740_0_161"/>
          <p:cNvCxnSpPr>
            <a:stCxn id="216" idx="3"/>
            <a:endCxn id="220" idx="1"/>
          </p:cNvCxnSpPr>
          <p:nvPr/>
        </p:nvCxnSpPr>
        <p:spPr>
          <a:xfrm>
            <a:off x="7989450" y="3428988"/>
            <a:ext cx="658200" cy="0"/>
          </a:xfrm>
          <a:prstGeom prst="straightConnector1">
            <a:avLst/>
          </a:prstGeom>
          <a:noFill/>
          <a:ln w="9525" cap="flat" cmpd="sng">
            <a:solidFill>
              <a:schemeClr val="dk2"/>
            </a:solidFill>
            <a:prstDash val="solid"/>
            <a:round/>
            <a:headEnd type="none" w="med" len="med"/>
            <a:tailEnd type="triangle" w="med" len="med"/>
          </a:ln>
        </p:spPr>
      </p:cxnSp>
      <p:sp>
        <p:nvSpPr>
          <p:cNvPr id="222" name="Google Shape;222;g337e9ec7740_0_161"/>
          <p:cNvSpPr txBox="1"/>
          <p:nvPr/>
        </p:nvSpPr>
        <p:spPr>
          <a:xfrm>
            <a:off x="872250" y="5147975"/>
            <a:ext cx="464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https://www.whichfaceisreal.com/index.php</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337e9ec7740_0_177"/>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How does the Generator work</a:t>
            </a:r>
            <a:endParaRPr sz="3600"/>
          </a:p>
        </p:txBody>
      </p:sp>
      <p:sp>
        <p:nvSpPr>
          <p:cNvPr id="228" name="Google Shape;228;g337e9ec7740_0_177"/>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15</a:t>
            </a:fld>
            <a:endParaRPr/>
          </a:p>
        </p:txBody>
      </p:sp>
      <p:sp>
        <p:nvSpPr>
          <p:cNvPr id="229" name="Google Shape;229;g337e9ec7740_0_177"/>
          <p:cNvSpPr txBox="1">
            <a:spLocks noGrp="1"/>
          </p:cNvSpPr>
          <p:nvPr>
            <p:ph type="body" idx="1"/>
          </p:nvPr>
        </p:nvSpPr>
        <p:spPr>
          <a:xfrm>
            <a:off x="838200" y="1825625"/>
            <a:ext cx="10515600" cy="3880200"/>
          </a:xfrm>
          <a:prstGeom prst="rect">
            <a:avLst/>
          </a:prstGeom>
        </p:spPr>
        <p:txBody>
          <a:bodyPr spcFirstLastPara="1" wrap="square" lIns="91425" tIns="45700" rIns="91425" bIns="45700" anchor="t" anchorCtr="0">
            <a:normAutofit/>
          </a:bodyPr>
          <a:lstStyle/>
          <a:p>
            <a:pPr marL="457200" lvl="0" indent="-355600" algn="l" rtl="0">
              <a:spcBef>
                <a:spcPts val="500"/>
              </a:spcBef>
              <a:spcAft>
                <a:spcPts val="0"/>
              </a:spcAft>
              <a:buSzPts val="2000"/>
              <a:buAutoNum type="arabicPeriod"/>
            </a:pPr>
            <a:r>
              <a:rPr lang="en-US" sz="2000"/>
              <a:t>Takes a random vector as input.</a:t>
            </a:r>
            <a:endParaRPr sz="2000"/>
          </a:p>
          <a:p>
            <a:pPr marL="457200" lvl="0" indent="-355600" algn="l" rtl="0">
              <a:spcBef>
                <a:spcPts val="1000"/>
              </a:spcBef>
              <a:spcAft>
                <a:spcPts val="0"/>
              </a:spcAft>
              <a:buSzPts val="2000"/>
              <a:buAutoNum type="arabicPeriod"/>
            </a:pPr>
            <a:r>
              <a:rPr lang="en-US" sz="2000"/>
              <a:t>Upscales while doing changes to the image. </a:t>
            </a:r>
            <a:br>
              <a:rPr lang="en-US" sz="2000"/>
            </a:br>
            <a:r>
              <a:rPr lang="en-US" sz="2000"/>
              <a:t>(The use of activation functions enables the data to resemble real images)</a:t>
            </a:r>
            <a:endParaRPr sz="2000"/>
          </a:p>
          <a:p>
            <a:pPr marL="457200" lvl="0" indent="-355600" algn="l" rtl="0">
              <a:spcBef>
                <a:spcPts val="1000"/>
              </a:spcBef>
              <a:spcAft>
                <a:spcPts val="1000"/>
              </a:spcAft>
              <a:buSzPts val="2000"/>
              <a:buAutoNum type="arabicPeriod"/>
            </a:pPr>
            <a:r>
              <a:rPr lang="en-US" sz="2000"/>
              <a:t>Outputs data similar to the data where it was trained on.</a:t>
            </a:r>
            <a:endParaRPr sz="2000"/>
          </a:p>
        </p:txBody>
      </p:sp>
      <p:sp>
        <p:nvSpPr>
          <p:cNvPr id="230" name="Google Shape;230;g337e9ec7740_0_177"/>
          <p:cNvSpPr/>
          <p:nvPr/>
        </p:nvSpPr>
        <p:spPr>
          <a:xfrm>
            <a:off x="5503650" y="4137125"/>
            <a:ext cx="1478400" cy="58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Generator</a:t>
            </a:r>
            <a:endParaRPr/>
          </a:p>
        </p:txBody>
      </p:sp>
      <p:pic>
        <p:nvPicPr>
          <p:cNvPr id="231" name="Google Shape;231;g337e9ec7740_0_17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555052" y="3493773"/>
            <a:ext cx="1865452" cy="1874424"/>
          </a:xfrm>
          <a:prstGeom prst="rect">
            <a:avLst/>
          </a:prstGeom>
          <a:noFill/>
          <a:ln>
            <a:noFill/>
          </a:ln>
        </p:spPr>
      </p:pic>
      <p:cxnSp>
        <p:nvCxnSpPr>
          <p:cNvPr id="232" name="Google Shape;232;g337e9ec7740_0_177"/>
          <p:cNvCxnSpPr>
            <a:stCxn id="230" idx="3"/>
            <a:endCxn id="231" idx="1"/>
          </p:cNvCxnSpPr>
          <p:nvPr/>
        </p:nvCxnSpPr>
        <p:spPr>
          <a:xfrm>
            <a:off x="6982050" y="4430975"/>
            <a:ext cx="573000" cy="0"/>
          </a:xfrm>
          <a:prstGeom prst="straightConnector1">
            <a:avLst/>
          </a:prstGeom>
          <a:noFill/>
          <a:ln w="28575" cap="flat" cmpd="sng">
            <a:solidFill>
              <a:schemeClr val="dk2"/>
            </a:solidFill>
            <a:prstDash val="solid"/>
            <a:round/>
            <a:headEnd type="none" w="med" len="med"/>
            <a:tailEnd type="triangle" w="med" len="med"/>
          </a:ln>
        </p:spPr>
      </p:cxnSp>
      <p:pic>
        <p:nvPicPr>
          <p:cNvPr id="233" name="Google Shape;233;g337e9ec7740_0_177"/>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771500" y="3428988"/>
            <a:ext cx="2159151" cy="2003975"/>
          </a:xfrm>
          <a:prstGeom prst="rect">
            <a:avLst/>
          </a:prstGeom>
          <a:noFill/>
          <a:ln>
            <a:noFill/>
          </a:ln>
        </p:spPr>
      </p:pic>
      <p:cxnSp>
        <p:nvCxnSpPr>
          <p:cNvPr id="234" name="Google Shape;234;g337e9ec7740_0_177"/>
          <p:cNvCxnSpPr>
            <a:stCxn id="233" idx="3"/>
            <a:endCxn id="230" idx="1"/>
          </p:cNvCxnSpPr>
          <p:nvPr/>
        </p:nvCxnSpPr>
        <p:spPr>
          <a:xfrm>
            <a:off x="4930651" y="4430975"/>
            <a:ext cx="573000" cy="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337e9ec7740_0_195"/>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How does the Discriminator work</a:t>
            </a:r>
            <a:endParaRPr sz="3600"/>
          </a:p>
        </p:txBody>
      </p:sp>
      <p:sp>
        <p:nvSpPr>
          <p:cNvPr id="240" name="Google Shape;240;g337e9ec7740_0_195"/>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16</a:t>
            </a:fld>
            <a:endParaRPr/>
          </a:p>
        </p:txBody>
      </p:sp>
      <p:sp>
        <p:nvSpPr>
          <p:cNvPr id="241" name="Google Shape;241;g337e9ec7740_0_195"/>
          <p:cNvSpPr txBox="1">
            <a:spLocks noGrp="1"/>
          </p:cNvSpPr>
          <p:nvPr>
            <p:ph type="body" idx="1"/>
          </p:nvPr>
        </p:nvSpPr>
        <p:spPr>
          <a:xfrm>
            <a:off x="838200" y="1825625"/>
            <a:ext cx="10515600" cy="3880200"/>
          </a:xfrm>
          <a:prstGeom prst="rect">
            <a:avLst/>
          </a:prstGeom>
        </p:spPr>
        <p:txBody>
          <a:bodyPr spcFirstLastPara="1" wrap="square" lIns="91425" tIns="45700" rIns="91425" bIns="45700" anchor="t" anchorCtr="0">
            <a:normAutofit/>
          </a:bodyPr>
          <a:lstStyle/>
          <a:p>
            <a:pPr marL="457200" lvl="0" indent="-355600" algn="l" rtl="0">
              <a:spcBef>
                <a:spcPts val="500"/>
              </a:spcBef>
              <a:spcAft>
                <a:spcPts val="0"/>
              </a:spcAft>
              <a:buSzPts val="2000"/>
              <a:buAutoNum type="arabicPeriod"/>
            </a:pPr>
            <a:r>
              <a:rPr lang="en-US" sz="2000"/>
              <a:t>Takes an image</a:t>
            </a:r>
            <a:endParaRPr sz="2000"/>
          </a:p>
          <a:p>
            <a:pPr marL="457200" lvl="0" indent="-355600" algn="l" rtl="0">
              <a:spcBef>
                <a:spcPts val="1000"/>
              </a:spcBef>
              <a:spcAft>
                <a:spcPts val="0"/>
              </a:spcAft>
              <a:buSzPts val="2000"/>
              <a:buAutoNum type="arabicPeriod"/>
            </a:pPr>
            <a:r>
              <a:rPr lang="en-US" sz="2000"/>
              <a:t>Downscales image up until have just one feature</a:t>
            </a:r>
            <a:endParaRPr sz="2000"/>
          </a:p>
          <a:p>
            <a:pPr marL="457200" lvl="0" indent="-355600" algn="l" rtl="0">
              <a:spcBef>
                <a:spcPts val="1000"/>
              </a:spcBef>
              <a:spcAft>
                <a:spcPts val="1000"/>
              </a:spcAft>
              <a:buSzPts val="2000"/>
              <a:buAutoNum type="arabicPeriod"/>
            </a:pPr>
            <a:r>
              <a:rPr lang="en-US" sz="2000"/>
              <a:t>With that feature classifies if the image is real or not</a:t>
            </a:r>
            <a:endParaRPr sz="2000"/>
          </a:p>
        </p:txBody>
      </p:sp>
      <p:cxnSp>
        <p:nvCxnSpPr>
          <p:cNvPr id="242" name="Google Shape;242;g337e9ec7740_0_195"/>
          <p:cNvCxnSpPr/>
          <p:nvPr/>
        </p:nvCxnSpPr>
        <p:spPr>
          <a:xfrm>
            <a:off x="8695950" y="4511125"/>
            <a:ext cx="573000" cy="0"/>
          </a:xfrm>
          <a:prstGeom prst="straightConnector1">
            <a:avLst/>
          </a:prstGeom>
          <a:noFill/>
          <a:ln w="28575" cap="flat" cmpd="sng">
            <a:solidFill>
              <a:schemeClr val="dk2"/>
            </a:solidFill>
            <a:prstDash val="solid"/>
            <a:round/>
            <a:headEnd type="none" w="med" len="med"/>
            <a:tailEnd type="triangle" w="med" len="med"/>
          </a:ln>
        </p:spPr>
      </p:cxnSp>
      <p:cxnSp>
        <p:nvCxnSpPr>
          <p:cNvPr id="243" name="Google Shape;243;g337e9ec7740_0_195"/>
          <p:cNvCxnSpPr/>
          <p:nvPr/>
        </p:nvCxnSpPr>
        <p:spPr>
          <a:xfrm>
            <a:off x="3202776" y="4509336"/>
            <a:ext cx="684300" cy="3600"/>
          </a:xfrm>
          <a:prstGeom prst="straightConnector1">
            <a:avLst/>
          </a:prstGeom>
          <a:noFill/>
          <a:ln w="28575" cap="flat" cmpd="sng">
            <a:solidFill>
              <a:schemeClr val="dk2"/>
            </a:solidFill>
            <a:prstDash val="solid"/>
            <a:round/>
            <a:headEnd type="none" w="med" len="med"/>
            <a:tailEnd type="triangle" w="med" len="med"/>
          </a:ln>
        </p:spPr>
      </p:cxnSp>
      <p:sp>
        <p:nvSpPr>
          <p:cNvPr id="244" name="Google Shape;244;g337e9ec7740_0_195"/>
          <p:cNvSpPr/>
          <p:nvPr/>
        </p:nvSpPr>
        <p:spPr>
          <a:xfrm>
            <a:off x="3887075" y="3023800"/>
            <a:ext cx="4439400" cy="2470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a:t>Generator</a:t>
            </a:r>
            <a:endParaRPr/>
          </a:p>
        </p:txBody>
      </p:sp>
      <p:sp>
        <p:nvSpPr>
          <p:cNvPr id="245" name="Google Shape;245;g337e9ec7740_0_195"/>
          <p:cNvSpPr txBox="1"/>
          <p:nvPr/>
        </p:nvSpPr>
        <p:spPr>
          <a:xfrm>
            <a:off x="6531225" y="4361580"/>
            <a:ext cx="9618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chemeClr val="dk1"/>
                </a:solidFill>
              </a:rPr>
              <a:t>–1.23</a:t>
            </a:r>
            <a:endParaRPr sz="1600">
              <a:solidFill>
                <a:schemeClr val="dk1"/>
              </a:solidFill>
            </a:endParaRPr>
          </a:p>
        </p:txBody>
      </p:sp>
      <p:sp>
        <p:nvSpPr>
          <p:cNvPr id="246" name="Google Shape;246;g337e9ec7740_0_195"/>
          <p:cNvSpPr/>
          <p:nvPr/>
        </p:nvSpPr>
        <p:spPr>
          <a:xfrm>
            <a:off x="7292750" y="4298436"/>
            <a:ext cx="961800" cy="425400"/>
          </a:xfrm>
          <a:prstGeom prst="roundRect">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Sigmoid</a:t>
            </a:r>
            <a:endParaRPr/>
          </a:p>
        </p:txBody>
      </p:sp>
      <p:sp>
        <p:nvSpPr>
          <p:cNvPr id="247" name="Google Shape;247;g337e9ec7740_0_195"/>
          <p:cNvSpPr txBox="1"/>
          <p:nvPr/>
        </p:nvSpPr>
        <p:spPr>
          <a:xfrm>
            <a:off x="8326450" y="4361575"/>
            <a:ext cx="2976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chemeClr val="dk1"/>
                </a:solidFill>
              </a:rPr>
              <a:t>0</a:t>
            </a:r>
            <a:endParaRPr sz="1600">
              <a:solidFill>
                <a:schemeClr val="dk1"/>
              </a:solidFill>
            </a:endParaRPr>
          </a:p>
        </p:txBody>
      </p:sp>
      <p:sp>
        <p:nvSpPr>
          <p:cNvPr id="248" name="Google Shape;248;g337e9ec7740_0_195"/>
          <p:cNvSpPr/>
          <p:nvPr/>
        </p:nvSpPr>
        <p:spPr>
          <a:xfrm>
            <a:off x="9360150" y="4305786"/>
            <a:ext cx="2246400" cy="410700"/>
          </a:xfrm>
          <a:prstGeom prst="rect">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Fake</a:t>
            </a:r>
            <a:endParaRPr/>
          </a:p>
        </p:txBody>
      </p:sp>
      <p:pic>
        <p:nvPicPr>
          <p:cNvPr id="249" name="Google Shape;249;g337e9ec7740_0_19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195827" y="3573923"/>
            <a:ext cx="1865452" cy="1874424"/>
          </a:xfrm>
          <a:prstGeom prst="rect">
            <a:avLst/>
          </a:prstGeom>
          <a:noFill/>
          <a:ln>
            <a:noFill/>
          </a:ln>
        </p:spPr>
      </p:pic>
      <p:pic>
        <p:nvPicPr>
          <p:cNvPr id="250" name="Google Shape;250;g337e9ec7740_0_195"/>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073625" y="3967509"/>
            <a:ext cx="1082035" cy="1087252"/>
          </a:xfrm>
          <a:prstGeom prst="rect">
            <a:avLst/>
          </a:prstGeom>
          <a:noFill/>
          <a:ln>
            <a:noFill/>
          </a:ln>
        </p:spPr>
      </p:pic>
      <p:pic>
        <p:nvPicPr>
          <p:cNvPr id="251" name="Google Shape;251;g337e9ec7740_0_195"/>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436950" y="4269860"/>
            <a:ext cx="480236" cy="482551"/>
          </a:xfrm>
          <a:prstGeom prst="rect">
            <a:avLst/>
          </a:prstGeom>
          <a:noFill/>
          <a:ln>
            <a:noFill/>
          </a:ln>
        </p:spPr>
      </p:pic>
      <p:pic>
        <p:nvPicPr>
          <p:cNvPr id="252" name="Google Shape;252;g337e9ec7740_0_195"/>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075338" y="4361558"/>
            <a:ext cx="297713" cy="2991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337e9ec7740_0_219"/>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Training</a:t>
            </a:r>
            <a:endParaRPr sz="3600"/>
          </a:p>
        </p:txBody>
      </p:sp>
      <p:sp>
        <p:nvSpPr>
          <p:cNvPr id="258" name="Google Shape;258;g337e9ec7740_0_219"/>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17</a:t>
            </a:fld>
            <a:endParaRPr/>
          </a:p>
        </p:txBody>
      </p:sp>
      <p:sp>
        <p:nvSpPr>
          <p:cNvPr id="259" name="Google Shape;259;g337e9ec7740_0_219"/>
          <p:cNvSpPr txBox="1">
            <a:spLocks noGrp="1"/>
          </p:cNvSpPr>
          <p:nvPr>
            <p:ph type="body" idx="1"/>
          </p:nvPr>
        </p:nvSpPr>
        <p:spPr>
          <a:xfrm>
            <a:off x="838200" y="1825625"/>
            <a:ext cx="10515600" cy="3880200"/>
          </a:xfrm>
          <a:prstGeom prst="rect">
            <a:avLst/>
          </a:prstGeom>
        </p:spPr>
        <p:txBody>
          <a:bodyPr spcFirstLastPara="1" wrap="square" lIns="91425" tIns="45700" rIns="91425" bIns="45700" anchor="t" anchorCtr="0">
            <a:normAutofit/>
          </a:bodyPr>
          <a:lstStyle/>
          <a:p>
            <a:pPr marL="457200" lvl="0" indent="-355600" algn="l" rtl="0">
              <a:lnSpc>
                <a:spcPct val="115000"/>
              </a:lnSpc>
              <a:spcBef>
                <a:spcPts val="1200"/>
              </a:spcBef>
              <a:spcAft>
                <a:spcPts val="0"/>
              </a:spcAft>
              <a:buSzPts val="2000"/>
              <a:buAutoNum type="arabicPeriod"/>
            </a:pPr>
            <a:r>
              <a:rPr lang="en-US" sz="2000"/>
              <a:t>The generator improves by learning to fool the discriminator.</a:t>
            </a:r>
            <a:endParaRPr sz="2000"/>
          </a:p>
          <a:p>
            <a:pPr marL="457200" lvl="0" indent="-355600" algn="l" rtl="0">
              <a:lnSpc>
                <a:spcPct val="115000"/>
              </a:lnSpc>
              <a:spcBef>
                <a:spcPts val="1000"/>
              </a:spcBef>
              <a:spcAft>
                <a:spcPts val="0"/>
              </a:spcAft>
              <a:buSzPts val="2000"/>
              <a:buAutoNum type="arabicPeriod"/>
            </a:pPr>
            <a:r>
              <a:rPr lang="en-US" sz="2000"/>
              <a:t>The discriminator improves by distinguishing real from fake.</a:t>
            </a:r>
            <a:endParaRPr sz="2000"/>
          </a:p>
          <a:p>
            <a:pPr marL="457200" lvl="0" indent="-355600" algn="l" rtl="0">
              <a:lnSpc>
                <a:spcPct val="115000"/>
              </a:lnSpc>
              <a:spcBef>
                <a:spcPts val="1200"/>
              </a:spcBef>
              <a:spcAft>
                <a:spcPts val="1000"/>
              </a:spcAft>
              <a:buSzPts val="2000"/>
              <a:buAutoNum type="arabicPeriod"/>
            </a:pPr>
            <a:r>
              <a:rPr lang="en-US" sz="2000"/>
              <a:t>This continuous improvement results in the generator creating highly realistic outputs.</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337e9ec7740_0_243"/>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Problems</a:t>
            </a:r>
            <a:endParaRPr sz="3600"/>
          </a:p>
        </p:txBody>
      </p:sp>
      <p:sp>
        <p:nvSpPr>
          <p:cNvPr id="265" name="Google Shape;265;g337e9ec7740_0_243"/>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18</a:t>
            </a:fld>
            <a:endParaRPr/>
          </a:p>
        </p:txBody>
      </p:sp>
      <p:sp>
        <p:nvSpPr>
          <p:cNvPr id="266" name="Google Shape;266;g337e9ec7740_0_243"/>
          <p:cNvSpPr txBox="1">
            <a:spLocks noGrp="1"/>
          </p:cNvSpPr>
          <p:nvPr>
            <p:ph type="body" idx="1"/>
          </p:nvPr>
        </p:nvSpPr>
        <p:spPr>
          <a:xfrm>
            <a:off x="838200" y="1825625"/>
            <a:ext cx="10515600" cy="3880200"/>
          </a:xfrm>
          <a:prstGeom prst="rect">
            <a:avLst/>
          </a:prstGeom>
        </p:spPr>
        <p:txBody>
          <a:bodyPr spcFirstLastPara="1" wrap="square" lIns="91425" tIns="45700" rIns="91425" bIns="45700" anchor="t" anchorCtr="0">
            <a:normAutofit/>
          </a:bodyPr>
          <a:lstStyle/>
          <a:p>
            <a:pPr marL="457200" lvl="0" indent="-355600" algn="l" rtl="0">
              <a:lnSpc>
                <a:spcPct val="115000"/>
              </a:lnSpc>
              <a:spcBef>
                <a:spcPts val="1200"/>
              </a:spcBef>
              <a:spcAft>
                <a:spcPts val="0"/>
              </a:spcAft>
              <a:buSzPts val="2000"/>
              <a:buAutoNum type="arabicPeriod"/>
            </a:pPr>
            <a:r>
              <a:rPr lang="en-US" sz="2000"/>
              <a:t>Training Instability: Hard to find the right balance between generator and discriminator.</a:t>
            </a:r>
            <a:endParaRPr sz="2000"/>
          </a:p>
          <a:p>
            <a:pPr marL="457200" lvl="0" indent="-355600" algn="l" rtl="0">
              <a:lnSpc>
                <a:spcPct val="115000"/>
              </a:lnSpc>
              <a:spcBef>
                <a:spcPts val="1200"/>
              </a:spcBef>
              <a:spcAft>
                <a:spcPts val="0"/>
              </a:spcAft>
              <a:buSzPts val="2000"/>
              <a:buAutoNum type="arabicPeriod"/>
            </a:pPr>
            <a:r>
              <a:rPr lang="en-US" sz="2000"/>
              <a:t>Mode Collapse: Generator may produce limited varieties of images.</a:t>
            </a:r>
            <a:endParaRPr sz="2000"/>
          </a:p>
          <a:p>
            <a:pPr marL="914400" lvl="1" indent="-355600" algn="l" rtl="0">
              <a:lnSpc>
                <a:spcPct val="115000"/>
              </a:lnSpc>
              <a:spcBef>
                <a:spcPts val="1200"/>
              </a:spcBef>
              <a:spcAft>
                <a:spcPts val="1000"/>
              </a:spcAft>
              <a:buSzPts val="2000"/>
              <a:buAutoNum type="alphaLcPeriod"/>
            </a:pPr>
            <a:r>
              <a:rPr lang="en-US" sz="2000"/>
              <a:t>Generator finds a flaw on the discriminator and then uses always that flaw during generation</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337e9ec7740_0_250"/>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Variational Auto Encoder (VAE)</a:t>
            </a:r>
            <a:endParaRPr sz="3600"/>
          </a:p>
        </p:txBody>
      </p:sp>
      <p:sp>
        <p:nvSpPr>
          <p:cNvPr id="272" name="Google Shape;272;g337e9ec7740_0_250"/>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19</a:t>
            </a:fld>
            <a:endParaRPr/>
          </a:p>
        </p:txBody>
      </p:sp>
      <p:sp>
        <p:nvSpPr>
          <p:cNvPr id="273" name="Google Shape;273;g337e9ec7740_0_250"/>
          <p:cNvSpPr txBox="1">
            <a:spLocks noGrp="1"/>
          </p:cNvSpPr>
          <p:nvPr>
            <p:ph type="body" idx="1"/>
          </p:nvPr>
        </p:nvSpPr>
        <p:spPr>
          <a:xfrm>
            <a:off x="838200" y="1825625"/>
            <a:ext cx="10515600" cy="3880200"/>
          </a:xfrm>
          <a:prstGeom prst="rect">
            <a:avLst/>
          </a:prstGeom>
        </p:spPr>
        <p:txBody>
          <a:bodyPr spcFirstLastPara="1" wrap="square" lIns="91425" tIns="45700" rIns="91425" bIns="45700" anchor="t" anchorCtr="0">
            <a:normAutofit/>
          </a:bodyPr>
          <a:lstStyle/>
          <a:p>
            <a:pPr marL="457200" lvl="0" indent="-355600" algn="l" rtl="0">
              <a:spcBef>
                <a:spcPts val="500"/>
              </a:spcBef>
              <a:spcAft>
                <a:spcPts val="0"/>
              </a:spcAft>
              <a:buSzPts val="2000"/>
              <a:buChar char="●"/>
            </a:pPr>
            <a:r>
              <a:rPr lang="en-US" sz="2000"/>
              <a:t>Learn representations of images </a:t>
            </a:r>
            <a:endParaRPr sz="2000"/>
          </a:p>
          <a:p>
            <a:pPr marL="457200" lvl="0" indent="-355600" algn="l" rtl="0">
              <a:spcBef>
                <a:spcPts val="1000"/>
              </a:spcBef>
              <a:spcAft>
                <a:spcPts val="0"/>
              </a:spcAft>
              <a:buSzPts val="2000"/>
              <a:buChar char="●"/>
            </a:pPr>
            <a:r>
              <a:rPr lang="en-US" sz="2000"/>
              <a:t>Since we know the representation of images</a:t>
            </a:r>
            <a:br>
              <a:rPr lang="en-US" sz="2000"/>
            </a:br>
            <a:r>
              <a:rPr lang="en-US" sz="2000"/>
              <a:t>we can generate similar images</a:t>
            </a:r>
            <a:endParaRPr sz="2000"/>
          </a:p>
          <a:p>
            <a:pPr marL="457200" lvl="0" indent="-355600" algn="l" rtl="0">
              <a:spcBef>
                <a:spcPts val="1000"/>
              </a:spcBef>
              <a:spcAft>
                <a:spcPts val="1000"/>
              </a:spcAft>
              <a:buSzPts val="2000"/>
              <a:buChar char="●"/>
            </a:pPr>
            <a:r>
              <a:rPr lang="en-US" sz="2000"/>
              <a:t>The primary objective of autoencoders is to</a:t>
            </a:r>
            <a:br>
              <a:rPr lang="en-US" sz="2000"/>
            </a:br>
            <a:r>
              <a:rPr lang="en-US" sz="2000"/>
              <a:t> minimize the difference between the input</a:t>
            </a:r>
            <a:br>
              <a:rPr lang="en-US" sz="2000"/>
            </a:br>
            <a:r>
              <a:rPr lang="en-US" sz="2000"/>
              <a:t> and the reconstructed output, thus learning</a:t>
            </a:r>
            <a:br>
              <a:rPr lang="en-US" sz="2000"/>
            </a:br>
            <a:r>
              <a:rPr lang="en-US" sz="2000"/>
              <a:t> a compact representation of the data.</a:t>
            </a:r>
            <a:endParaRPr sz="2000"/>
          </a:p>
        </p:txBody>
      </p:sp>
      <p:pic>
        <p:nvPicPr>
          <p:cNvPr id="274" name="Google Shape;274;g337e9ec7740_0_250"/>
          <p:cNvPicPr preferRelativeResize="0"/>
          <p:nvPr/>
        </p:nvPicPr>
        <p:blipFill>
          <a:blip r:embed="rId3">
            <a:alphaModFix/>
          </a:blip>
          <a:stretch>
            <a:fillRect/>
          </a:stretch>
        </p:blipFill>
        <p:spPr>
          <a:xfrm>
            <a:off x="6434450" y="2384100"/>
            <a:ext cx="5244926" cy="2347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33794514c31_0_108"/>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2</a:t>
            </a:fld>
            <a:endParaRPr/>
          </a:p>
        </p:txBody>
      </p:sp>
      <p:pic>
        <p:nvPicPr>
          <p:cNvPr id="104" name="Google Shape;104;g33794514c31_0_10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60075" y="1032350"/>
            <a:ext cx="4176952" cy="4176952"/>
          </a:xfrm>
          <a:prstGeom prst="rect">
            <a:avLst/>
          </a:prstGeom>
          <a:noFill/>
          <a:ln>
            <a:noFill/>
          </a:ln>
        </p:spPr>
      </p:pic>
      <p:pic>
        <p:nvPicPr>
          <p:cNvPr id="105" name="Google Shape;105;g33794514c31_0_10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5051752" y="774788"/>
            <a:ext cx="7050173" cy="469208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337e9ec7740_0_269"/>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VAE - Encoder</a:t>
            </a:r>
            <a:endParaRPr sz="3600"/>
          </a:p>
        </p:txBody>
      </p:sp>
      <p:sp>
        <p:nvSpPr>
          <p:cNvPr id="280" name="Google Shape;280;g337e9ec7740_0_269"/>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20</a:t>
            </a:fld>
            <a:endParaRPr/>
          </a:p>
        </p:txBody>
      </p:sp>
      <p:sp>
        <p:nvSpPr>
          <p:cNvPr id="281" name="Google Shape;281;g337e9ec7740_0_269"/>
          <p:cNvSpPr txBox="1">
            <a:spLocks noGrp="1"/>
          </p:cNvSpPr>
          <p:nvPr>
            <p:ph type="body" idx="1"/>
          </p:nvPr>
        </p:nvSpPr>
        <p:spPr>
          <a:xfrm>
            <a:off x="838200" y="1825625"/>
            <a:ext cx="10515600" cy="3880200"/>
          </a:xfrm>
          <a:prstGeom prst="rect">
            <a:avLst/>
          </a:prstGeom>
        </p:spPr>
        <p:txBody>
          <a:bodyPr spcFirstLastPara="1" wrap="square" lIns="91425" tIns="45700" rIns="91425" bIns="45700" anchor="t" anchorCtr="0">
            <a:normAutofit/>
          </a:bodyPr>
          <a:lstStyle/>
          <a:p>
            <a:pPr marL="457200" lvl="0" indent="-355600" algn="l" rtl="0">
              <a:spcBef>
                <a:spcPts val="500"/>
              </a:spcBef>
              <a:spcAft>
                <a:spcPts val="1000"/>
              </a:spcAft>
              <a:buSzPts val="2000"/>
              <a:buChar char="●"/>
            </a:pPr>
            <a:r>
              <a:rPr lang="en-US" sz="2000"/>
              <a:t>Compresses the input data into a lower-dimensional latent space.</a:t>
            </a:r>
            <a:endParaRPr sz="2000"/>
          </a:p>
        </p:txBody>
      </p:sp>
      <p:sp>
        <p:nvSpPr>
          <p:cNvPr id="282" name="Google Shape;282;g337e9ec7740_0_269"/>
          <p:cNvSpPr/>
          <p:nvPr/>
        </p:nvSpPr>
        <p:spPr>
          <a:xfrm rot="5400000">
            <a:off x="5521500" y="2863500"/>
            <a:ext cx="1149000" cy="1131000"/>
          </a:xfrm>
          <a:prstGeom prst="trapezoid">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3" name="Google Shape;283;g337e9ec7740_0_269"/>
          <p:cNvSpPr txBox="1"/>
          <p:nvPr/>
        </p:nvSpPr>
        <p:spPr>
          <a:xfrm>
            <a:off x="5597250" y="3188550"/>
            <a:ext cx="997500" cy="4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rPr>
              <a:t>Encoder</a:t>
            </a:r>
            <a:endParaRPr sz="1600">
              <a:solidFill>
                <a:schemeClr val="dk1"/>
              </a:solidFill>
            </a:endParaRPr>
          </a:p>
        </p:txBody>
      </p:sp>
      <p:pic>
        <p:nvPicPr>
          <p:cNvPr id="284" name="Google Shape;284;g337e9ec7740_0_269"/>
          <p:cNvPicPr preferRelativeResize="0"/>
          <p:nvPr/>
        </p:nvPicPr>
        <p:blipFill>
          <a:blip r:embed="rId3">
            <a:alphaModFix/>
          </a:blip>
          <a:stretch>
            <a:fillRect/>
          </a:stretch>
        </p:blipFill>
        <p:spPr>
          <a:xfrm>
            <a:off x="1404050" y="2237275"/>
            <a:ext cx="3570700" cy="2383450"/>
          </a:xfrm>
          <a:prstGeom prst="rect">
            <a:avLst/>
          </a:prstGeom>
          <a:noFill/>
          <a:ln>
            <a:noFill/>
          </a:ln>
        </p:spPr>
      </p:pic>
      <p:cxnSp>
        <p:nvCxnSpPr>
          <p:cNvPr id="285" name="Google Shape;285;g337e9ec7740_0_269"/>
          <p:cNvCxnSpPr>
            <a:stCxn id="284" idx="3"/>
            <a:endCxn id="283" idx="1"/>
          </p:cNvCxnSpPr>
          <p:nvPr/>
        </p:nvCxnSpPr>
        <p:spPr>
          <a:xfrm>
            <a:off x="4974750" y="3429000"/>
            <a:ext cx="622500" cy="0"/>
          </a:xfrm>
          <a:prstGeom prst="straightConnector1">
            <a:avLst/>
          </a:prstGeom>
          <a:noFill/>
          <a:ln w="28575" cap="flat" cmpd="sng">
            <a:solidFill>
              <a:schemeClr val="dk2"/>
            </a:solidFill>
            <a:prstDash val="solid"/>
            <a:round/>
            <a:headEnd type="none" w="med" len="med"/>
            <a:tailEnd type="triangle" w="med" len="med"/>
          </a:ln>
        </p:spPr>
      </p:cxnSp>
      <p:sp>
        <p:nvSpPr>
          <p:cNvPr id="286" name="Google Shape;286;g337e9ec7740_0_269"/>
          <p:cNvSpPr/>
          <p:nvPr/>
        </p:nvSpPr>
        <p:spPr>
          <a:xfrm>
            <a:off x="7544525" y="3057150"/>
            <a:ext cx="743700" cy="743700"/>
          </a:xfrm>
          <a:prstGeom prst="ellipse">
            <a:avLst/>
          </a:prstGeom>
          <a:solidFill>
            <a:srgbClr val="4372C3">
              <a:alpha val="694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z</a:t>
            </a:r>
            <a:endParaRPr/>
          </a:p>
        </p:txBody>
      </p:sp>
      <p:cxnSp>
        <p:nvCxnSpPr>
          <p:cNvPr id="287" name="Google Shape;287;g337e9ec7740_0_269"/>
          <p:cNvCxnSpPr>
            <a:stCxn id="282" idx="0"/>
            <a:endCxn id="286" idx="2"/>
          </p:cNvCxnSpPr>
          <p:nvPr/>
        </p:nvCxnSpPr>
        <p:spPr>
          <a:xfrm>
            <a:off x="6661500" y="3429000"/>
            <a:ext cx="882900" cy="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337e9ec7740_0_287"/>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VAE - Encoder</a:t>
            </a:r>
            <a:endParaRPr sz="3600"/>
          </a:p>
        </p:txBody>
      </p:sp>
      <p:sp>
        <p:nvSpPr>
          <p:cNvPr id="293" name="Google Shape;293;g337e9ec7740_0_287"/>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21</a:t>
            </a:fld>
            <a:endParaRPr/>
          </a:p>
        </p:txBody>
      </p:sp>
      <p:sp>
        <p:nvSpPr>
          <p:cNvPr id="294" name="Google Shape;294;g337e9ec7740_0_287"/>
          <p:cNvSpPr txBox="1">
            <a:spLocks noGrp="1"/>
          </p:cNvSpPr>
          <p:nvPr>
            <p:ph type="body" idx="1"/>
          </p:nvPr>
        </p:nvSpPr>
        <p:spPr>
          <a:xfrm>
            <a:off x="838200" y="1825625"/>
            <a:ext cx="10515600" cy="3880200"/>
          </a:xfrm>
          <a:prstGeom prst="rect">
            <a:avLst/>
          </a:prstGeom>
        </p:spPr>
        <p:txBody>
          <a:bodyPr spcFirstLastPara="1" wrap="square" lIns="91425" tIns="45700" rIns="91425" bIns="45700" anchor="t" anchorCtr="0">
            <a:normAutofit/>
          </a:bodyPr>
          <a:lstStyle/>
          <a:p>
            <a:pPr marL="457200" lvl="0" indent="-355600" algn="l" rtl="0">
              <a:spcBef>
                <a:spcPts val="500"/>
              </a:spcBef>
              <a:spcAft>
                <a:spcPts val="1000"/>
              </a:spcAft>
              <a:buSzPts val="2000"/>
              <a:buChar char="●"/>
            </a:pPr>
            <a:r>
              <a:rPr lang="en-US" sz="2000"/>
              <a:t>Reconstructs the original data from this compressed representation.</a:t>
            </a:r>
            <a:endParaRPr sz="2000"/>
          </a:p>
        </p:txBody>
      </p:sp>
      <p:sp>
        <p:nvSpPr>
          <p:cNvPr id="295" name="Google Shape;295;g337e9ec7740_0_287"/>
          <p:cNvSpPr/>
          <p:nvPr/>
        </p:nvSpPr>
        <p:spPr>
          <a:xfrm rot="-5400000">
            <a:off x="5271700" y="2863500"/>
            <a:ext cx="1149000" cy="1131000"/>
          </a:xfrm>
          <a:prstGeom prst="trapezoid">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6" name="Google Shape;296;g337e9ec7740_0_287"/>
          <p:cNvSpPr txBox="1"/>
          <p:nvPr/>
        </p:nvSpPr>
        <p:spPr>
          <a:xfrm>
            <a:off x="5347450" y="3188550"/>
            <a:ext cx="997500" cy="4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rPr>
              <a:t>Decoder</a:t>
            </a:r>
            <a:endParaRPr sz="1600">
              <a:solidFill>
                <a:schemeClr val="dk1"/>
              </a:solidFill>
            </a:endParaRPr>
          </a:p>
        </p:txBody>
      </p:sp>
      <p:pic>
        <p:nvPicPr>
          <p:cNvPr id="297" name="Google Shape;297;g337e9ec7740_0_287"/>
          <p:cNvPicPr preferRelativeResize="0"/>
          <p:nvPr/>
        </p:nvPicPr>
        <p:blipFill>
          <a:blip r:embed="rId3">
            <a:alphaModFix/>
          </a:blip>
          <a:stretch>
            <a:fillRect/>
          </a:stretch>
        </p:blipFill>
        <p:spPr>
          <a:xfrm>
            <a:off x="7092575" y="2237275"/>
            <a:ext cx="3570700" cy="2383450"/>
          </a:xfrm>
          <a:prstGeom prst="rect">
            <a:avLst/>
          </a:prstGeom>
          <a:noFill/>
          <a:ln>
            <a:noFill/>
          </a:ln>
        </p:spPr>
      </p:pic>
      <p:sp>
        <p:nvSpPr>
          <p:cNvPr id="298" name="Google Shape;298;g337e9ec7740_0_287"/>
          <p:cNvSpPr/>
          <p:nvPr/>
        </p:nvSpPr>
        <p:spPr>
          <a:xfrm>
            <a:off x="3496425" y="3057150"/>
            <a:ext cx="743700" cy="743700"/>
          </a:xfrm>
          <a:prstGeom prst="ellipse">
            <a:avLst/>
          </a:prstGeom>
          <a:solidFill>
            <a:srgbClr val="4372C3">
              <a:alpha val="694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z</a:t>
            </a:r>
            <a:endParaRPr/>
          </a:p>
        </p:txBody>
      </p:sp>
      <p:cxnSp>
        <p:nvCxnSpPr>
          <p:cNvPr id="299" name="Google Shape;299;g337e9ec7740_0_287"/>
          <p:cNvCxnSpPr>
            <a:stCxn id="298" idx="6"/>
            <a:endCxn id="295" idx="0"/>
          </p:cNvCxnSpPr>
          <p:nvPr/>
        </p:nvCxnSpPr>
        <p:spPr>
          <a:xfrm>
            <a:off x="4240125" y="3429000"/>
            <a:ext cx="1040700" cy="0"/>
          </a:xfrm>
          <a:prstGeom prst="straightConnector1">
            <a:avLst/>
          </a:prstGeom>
          <a:noFill/>
          <a:ln w="28575" cap="flat" cmpd="sng">
            <a:solidFill>
              <a:schemeClr val="dk2"/>
            </a:solidFill>
            <a:prstDash val="solid"/>
            <a:round/>
            <a:headEnd type="none" w="med" len="med"/>
            <a:tailEnd type="triangle" w="med" len="med"/>
          </a:ln>
        </p:spPr>
      </p:cxnSp>
      <p:cxnSp>
        <p:nvCxnSpPr>
          <p:cNvPr id="300" name="Google Shape;300;g337e9ec7740_0_287"/>
          <p:cNvCxnSpPr>
            <a:stCxn id="295" idx="2"/>
            <a:endCxn id="297" idx="1"/>
          </p:cNvCxnSpPr>
          <p:nvPr/>
        </p:nvCxnSpPr>
        <p:spPr>
          <a:xfrm>
            <a:off x="6411700" y="3429000"/>
            <a:ext cx="681000" cy="0"/>
          </a:xfrm>
          <a:prstGeom prst="straightConnector1">
            <a:avLst/>
          </a:prstGeom>
          <a:noFill/>
          <a:ln w="28575" cap="flat" cmpd="sng">
            <a:solidFill>
              <a:schemeClr val="dk2"/>
            </a:solidFill>
            <a:prstDash val="solid"/>
            <a:round/>
            <a:headEnd type="none" w="med" len="med"/>
            <a:tailEnd type="triangle" w="med" len="med"/>
          </a:ln>
        </p:spPr>
      </p:cxnSp>
      <p:sp>
        <p:nvSpPr>
          <p:cNvPr id="301" name="Google Shape;301;g337e9ec7740_0_287"/>
          <p:cNvSpPr/>
          <p:nvPr/>
        </p:nvSpPr>
        <p:spPr>
          <a:xfrm>
            <a:off x="2191150" y="3182100"/>
            <a:ext cx="582000" cy="493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𝝴</a:t>
            </a:r>
            <a:endParaRPr/>
          </a:p>
        </p:txBody>
      </p:sp>
      <p:cxnSp>
        <p:nvCxnSpPr>
          <p:cNvPr id="302" name="Google Shape;302;g337e9ec7740_0_287"/>
          <p:cNvCxnSpPr>
            <a:stCxn id="301" idx="3"/>
            <a:endCxn id="298" idx="2"/>
          </p:cNvCxnSpPr>
          <p:nvPr/>
        </p:nvCxnSpPr>
        <p:spPr>
          <a:xfrm>
            <a:off x="2773150" y="3429000"/>
            <a:ext cx="723300" cy="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337e9ec7740_0_259"/>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Autoregressive Models</a:t>
            </a:r>
            <a:endParaRPr sz="3600"/>
          </a:p>
        </p:txBody>
      </p:sp>
      <p:sp>
        <p:nvSpPr>
          <p:cNvPr id="308" name="Google Shape;308;g337e9ec7740_0_259"/>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22</a:t>
            </a:fld>
            <a:endParaRPr/>
          </a:p>
        </p:txBody>
      </p:sp>
      <p:sp>
        <p:nvSpPr>
          <p:cNvPr id="309" name="Google Shape;309;g337e9ec7740_0_259"/>
          <p:cNvSpPr txBox="1">
            <a:spLocks noGrp="1"/>
          </p:cNvSpPr>
          <p:nvPr>
            <p:ph type="body" idx="1"/>
          </p:nvPr>
        </p:nvSpPr>
        <p:spPr>
          <a:xfrm>
            <a:off x="838200" y="1825625"/>
            <a:ext cx="10515600" cy="3880200"/>
          </a:xfrm>
          <a:prstGeom prst="rect">
            <a:avLst/>
          </a:prstGeom>
        </p:spPr>
        <p:txBody>
          <a:bodyPr spcFirstLastPara="1" wrap="square" lIns="91425" tIns="45700" rIns="91425" bIns="45700" anchor="t" anchorCtr="0">
            <a:normAutofit/>
          </a:bodyPr>
          <a:lstStyle/>
          <a:p>
            <a:pPr marL="457200" lvl="0" indent="-355600" algn="l" rtl="0">
              <a:spcBef>
                <a:spcPts val="500"/>
              </a:spcBef>
              <a:spcAft>
                <a:spcPts val="0"/>
              </a:spcAft>
              <a:buSzPts val="2000"/>
              <a:buChar char="•"/>
            </a:pPr>
            <a:r>
              <a:rPr lang="en-US" sz="2000"/>
              <a:t>Enables the combination of image and text</a:t>
            </a:r>
            <a:endParaRPr sz="2000"/>
          </a:p>
          <a:p>
            <a:pPr marL="457200" lvl="0" indent="-355600" algn="l" rtl="0">
              <a:spcBef>
                <a:spcPts val="1000"/>
              </a:spcBef>
              <a:spcAft>
                <a:spcPts val="0"/>
              </a:spcAft>
              <a:buSzPts val="2000"/>
              <a:buChar char="•"/>
            </a:pPr>
            <a:r>
              <a:rPr lang="en-US" sz="2000"/>
              <a:t>Like an LLM you give text and it completes with</a:t>
            </a:r>
            <a:br>
              <a:rPr lang="en-US" sz="2000"/>
            </a:br>
            <a:r>
              <a:rPr lang="en-US" sz="2000"/>
              <a:t>tokens of the image</a:t>
            </a:r>
            <a:endParaRPr sz="2000"/>
          </a:p>
          <a:p>
            <a:pPr marL="0" lvl="0" indent="0" algn="l" rtl="0">
              <a:spcBef>
                <a:spcPts val="1000"/>
              </a:spcBef>
              <a:spcAft>
                <a:spcPts val="1000"/>
              </a:spcAft>
              <a:buNone/>
            </a:pPr>
            <a:endParaRPr sz="2000"/>
          </a:p>
        </p:txBody>
      </p:sp>
      <p:pic>
        <p:nvPicPr>
          <p:cNvPr id="310" name="Google Shape;310;g337e9ec7740_0_259"/>
          <p:cNvPicPr preferRelativeResize="0"/>
          <p:nvPr/>
        </p:nvPicPr>
        <p:blipFill>
          <a:blip r:embed="rId3">
            <a:alphaModFix/>
          </a:blip>
          <a:stretch>
            <a:fillRect/>
          </a:stretch>
        </p:blipFill>
        <p:spPr>
          <a:xfrm>
            <a:off x="8508312" y="1591000"/>
            <a:ext cx="2761074" cy="3814976"/>
          </a:xfrm>
          <a:prstGeom prst="rect">
            <a:avLst/>
          </a:prstGeom>
          <a:noFill/>
          <a:ln>
            <a:noFill/>
          </a:ln>
        </p:spPr>
      </p:pic>
      <p:pic>
        <p:nvPicPr>
          <p:cNvPr id="311" name="Google Shape;311;g337e9ec7740_0_25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9342038" y="82750"/>
            <a:ext cx="1093601" cy="1695999"/>
          </a:xfrm>
          <a:prstGeom prst="rect">
            <a:avLst/>
          </a:prstGeom>
          <a:noFill/>
          <a:ln>
            <a:noFill/>
          </a:ln>
        </p:spPr>
      </p:pic>
      <p:sp>
        <p:nvSpPr>
          <p:cNvPr id="312" name="Google Shape;312;g337e9ec7740_0_259"/>
          <p:cNvSpPr txBox="1"/>
          <p:nvPr/>
        </p:nvSpPr>
        <p:spPr>
          <a:xfrm>
            <a:off x="8050000" y="5211950"/>
            <a:ext cx="36777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A cute dog on a white background</a:t>
            </a:r>
            <a:endParaRPr sz="18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337e9ec7740_0_309"/>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Autoregressive Models</a:t>
            </a:r>
            <a:endParaRPr sz="3600"/>
          </a:p>
        </p:txBody>
      </p:sp>
      <p:sp>
        <p:nvSpPr>
          <p:cNvPr id="318" name="Google Shape;318;g337e9ec7740_0_309"/>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23</a:t>
            </a:fld>
            <a:endParaRPr/>
          </a:p>
        </p:txBody>
      </p:sp>
      <p:sp>
        <p:nvSpPr>
          <p:cNvPr id="319" name="Google Shape;319;g337e9ec7740_0_309"/>
          <p:cNvSpPr txBox="1">
            <a:spLocks noGrp="1"/>
          </p:cNvSpPr>
          <p:nvPr>
            <p:ph type="body" idx="1"/>
          </p:nvPr>
        </p:nvSpPr>
        <p:spPr>
          <a:xfrm>
            <a:off x="838200" y="1690575"/>
            <a:ext cx="10515600" cy="4015200"/>
          </a:xfrm>
          <a:prstGeom prst="rect">
            <a:avLst/>
          </a:prstGeom>
        </p:spPr>
        <p:txBody>
          <a:bodyPr spcFirstLastPara="1" wrap="square" lIns="91425" tIns="45700" rIns="91425" bIns="45700" anchor="t" anchorCtr="0">
            <a:normAutofit/>
          </a:bodyPr>
          <a:lstStyle/>
          <a:p>
            <a:pPr marL="457200" lvl="0" indent="-355600" algn="l" rtl="0">
              <a:spcBef>
                <a:spcPts val="500"/>
              </a:spcBef>
              <a:spcAft>
                <a:spcPts val="0"/>
              </a:spcAft>
              <a:buSzPts val="2000"/>
              <a:buChar char="•"/>
            </a:pPr>
            <a:r>
              <a:rPr lang="en-US" sz="2000"/>
              <a:t>We need pairs of images and text</a:t>
            </a:r>
            <a:endParaRPr sz="2000"/>
          </a:p>
          <a:p>
            <a:pPr marL="914400" lvl="1" indent="-355600" algn="l" rtl="0">
              <a:spcBef>
                <a:spcPts val="1000"/>
              </a:spcBef>
              <a:spcAft>
                <a:spcPts val="0"/>
              </a:spcAft>
              <a:buSzPts val="2000"/>
              <a:buChar char="•"/>
            </a:pPr>
            <a:r>
              <a:rPr lang="en-US" sz="2000"/>
              <a:t>Image must be in a compressed representation</a:t>
            </a:r>
            <a:endParaRPr sz="2000"/>
          </a:p>
          <a:p>
            <a:pPr marL="914400" lvl="0" indent="0" algn="l" rtl="0">
              <a:spcBef>
                <a:spcPts val="1000"/>
              </a:spcBef>
              <a:spcAft>
                <a:spcPts val="0"/>
              </a:spcAft>
              <a:buNone/>
            </a:pPr>
            <a:endParaRPr sz="2000"/>
          </a:p>
          <a:p>
            <a:pPr marL="457200" lvl="0" indent="-355600" algn="l" rtl="0">
              <a:spcBef>
                <a:spcPts val="1000"/>
              </a:spcBef>
              <a:spcAft>
                <a:spcPts val="1000"/>
              </a:spcAft>
              <a:buSzPts val="2000"/>
              <a:buChar char="•"/>
            </a:pPr>
            <a:r>
              <a:rPr lang="en-US" sz="2000"/>
              <a:t>They train a VAE to have those representations</a:t>
            </a:r>
            <a:endParaRPr sz="2000"/>
          </a:p>
        </p:txBody>
      </p:sp>
      <p:pic>
        <p:nvPicPr>
          <p:cNvPr id="320" name="Google Shape;320;g337e9ec7740_0_30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91575" y="3234625"/>
            <a:ext cx="6008852" cy="2557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337e9ec7740_0_319"/>
          <p:cNvSpPr/>
          <p:nvPr/>
        </p:nvSpPr>
        <p:spPr>
          <a:xfrm rot="-5400000">
            <a:off x="5051225" y="3533775"/>
            <a:ext cx="1149000" cy="1131000"/>
          </a:xfrm>
          <a:prstGeom prst="trapezoid">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6" name="Google Shape;326;g337e9ec7740_0_319"/>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Autoregressive Models</a:t>
            </a:r>
            <a:endParaRPr sz="3600"/>
          </a:p>
        </p:txBody>
      </p:sp>
      <p:sp>
        <p:nvSpPr>
          <p:cNvPr id="327" name="Google Shape;327;g337e9ec7740_0_319"/>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24</a:t>
            </a:fld>
            <a:endParaRPr/>
          </a:p>
        </p:txBody>
      </p:sp>
      <p:sp>
        <p:nvSpPr>
          <p:cNvPr id="328" name="Google Shape;328;g337e9ec7740_0_319"/>
          <p:cNvSpPr txBox="1">
            <a:spLocks noGrp="1"/>
          </p:cNvSpPr>
          <p:nvPr>
            <p:ph type="body" idx="1"/>
          </p:nvPr>
        </p:nvSpPr>
        <p:spPr>
          <a:xfrm>
            <a:off x="838200" y="1690575"/>
            <a:ext cx="10515600" cy="4015200"/>
          </a:xfrm>
          <a:prstGeom prst="rect">
            <a:avLst/>
          </a:prstGeom>
        </p:spPr>
        <p:txBody>
          <a:bodyPr spcFirstLastPara="1" wrap="square" lIns="91425" tIns="45700" rIns="91425" bIns="45700" anchor="t" anchorCtr="0">
            <a:normAutofit/>
          </a:bodyPr>
          <a:lstStyle/>
          <a:p>
            <a:pPr marL="457200" lvl="0" indent="-355600" algn="l" rtl="0">
              <a:spcBef>
                <a:spcPts val="500"/>
              </a:spcBef>
              <a:spcAft>
                <a:spcPts val="0"/>
              </a:spcAft>
              <a:buSzPts val="2000"/>
              <a:buChar char="•"/>
            </a:pPr>
            <a:r>
              <a:rPr lang="en-US" sz="2000"/>
              <a:t>Having the new image representations we train the model like an LLM</a:t>
            </a:r>
            <a:endParaRPr sz="2000"/>
          </a:p>
          <a:p>
            <a:pPr marL="457200" lvl="0" indent="-355600" algn="l" rtl="0">
              <a:spcBef>
                <a:spcPts val="1000"/>
              </a:spcBef>
              <a:spcAft>
                <a:spcPts val="0"/>
              </a:spcAft>
              <a:buSzPts val="2000"/>
              <a:buChar char="•"/>
            </a:pPr>
            <a:r>
              <a:rPr lang="en-US" sz="2000"/>
              <a:t>We pass the text and to image tokens and train the model to predict the next tokens</a:t>
            </a:r>
            <a:endParaRPr sz="2000"/>
          </a:p>
          <a:p>
            <a:pPr marL="0" lvl="0" indent="0" algn="l" rtl="0">
              <a:spcBef>
                <a:spcPts val="1000"/>
              </a:spcBef>
              <a:spcAft>
                <a:spcPts val="1000"/>
              </a:spcAft>
              <a:buNone/>
            </a:pPr>
            <a:endParaRPr sz="2000"/>
          </a:p>
        </p:txBody>
      </p:sp>
      <p:sp>
        <p:nvSpPr>
          <p:cNvPr id="329" name="Google Shape;329;g337e9ec7740_0_319"/>
          <p:cNvSpPr txBox="1"/>
          <p:nvPr/>
        </p:nvSpPr>
        <p:spPr>
          <a:xfrm>
            <a:off x="5126975" y="3858825"/>
            <a:ext cx="997500" cy="4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rPr>
              <a:t>Decoder</a:t>
            </a:r>
            <a:endParaRPr sz="1600">
              <a:solidFill>
                <a:schemeClr val="dk1"/>
              </a:solidFill>
            </a:endParaRPr>
          </a:p>
        </p:txBody>
      </p:sp>
      <p:pic>
        <p:nvPicPr>
          <p:cNvPr id="330" name="Google Shape;330;g337e9ec7740_0_319"/>
          <p:cNvPicPr preferRelativeResize="0"/>
          <p:nvPr/>
        </p:nvPicPr>
        <p:blipFill>
          <a:blip r:embed="rId3">
            <a:alphaModFix/>
          </a:blip>
          <a:stretch>
            <a:fillRect/>
          </a:stretch>
        </p:blipFill>
        <p:spPr>
          <a:xfrm>
            <a:off x="6872100" y="2907550"/>
            <a:ext cx="3570700" cy="2383450"/>
          </a:xfrm>
          <a:prstGeom prst="rect">
            <a:avLst/>
          </a:prstGeom>
          <a:noFill/>
          <a:ln>
            <a:noFill/>
          </a:ln>
        </p:spPr>
      </p:pic>
      <p:cxnSp>
        <p:nvCxnSpPr>
          <p:cNvPr id="331" name="Google Shape;331;g337e9ec7740_0_319"/>
          <p:cNvCxnSpPr>
            <a:endCxn id="330" idx="1"/>
          </p:cNvCxnSpPr>
          <p:nvPr/>
        </p:nvCxnSpPr>
        <p:spPr>
          <a:xfrm>
            <a:off x="6191100" y="4099275"/>
            <a:ext cx="681000" cy="0"/>
          </a:xfrm>
          <a:prstGeom prst="straightConnector1">
            <a:avLst/>
          </a:prstGeom>
          <a:noFill/>
          <a:ln w="28575" cap="flat" cmpd="sng">
            <a:solidFill>
              <a:schemeClr val="dk2"/>
            </a:solidFill>
            <a:prstDash val="solid"/>
            <a:round/>
            <a:headEnd type="none" w="med" len="med"/>
            <a:tailEnd type="triangle" w="med" len="med"/>
          </a:ln>
        </p:spPr>
      </p:cxnSp>
      <p:sp>
        <p:nvSpPr>
          <p:cNvPr id="332" name="Google Shape;332;g337e9ec7740_0_319"/>
          <p:cNvSpPr/>
          <p:nvPr/>
        </p:nvSpPr>
        <p:spPr>
          <a:xfrm>
            <a:off x="1168100" y="3992775"/>
            <a:ext cx="213000" cy="213000"/>
          </a:xfrm>
          <a:prstGeom prst="rect">
            <a:avLst/>
          </a:prstGeom>
          <a:solidFill>
            <a:srgbClr val="E59C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3" name="Google Shape;333;g337e9ec7740_0_319"/>
          <p:cNvSpPr/>
          <p:nvPr/>
        </p:nvSpPr>
        <p:spPr>
          <a:xfrm>
            <a:off x="1556139" y="3992775"/>
            <a:ext cx="213000" cy="213000"/>
          </a:xfrm>
          <a:prstGeom prst="rect">
            <a:avLst/>
          </a:prstGeom>
          <a:solidFill>
            <a:srgbClr val="E59C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4" name="Google Shape;334;g337e9ec7740_0_319"/>
          <p:cNvSpPr/>
          <p:nvPr/>
        </p:nvSpPr>
        <p:spPr>
          <a:xfrm>
            <a:off x="1944178" y="3992775"/>
            <a:ext cx="213000" cy="213000"/>
          </a:xfrm>
          <a:prstGeom prst="rect">
            <a:avLst/>
          </a:prstGeom>
          <a:solidFill>
            <a:srgbClr val="E59C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5" name="Google Shape;335;g337e9ec7740_0_319"/>
          <p:cNvSpPr/>
          <p:nvPr/>
        </p:nvSpPr>
        <p:spPr>
          <a:xfrm>
            <a:off x="2332217" y="3992775"/>
            <a:ext cx="213000" cy="213000"/>
          </a:xfrm>
          <a:prstGeom prst="rect">
            <a:avLst/>
          </a:prstGeom>
          <a:solidFill>
            <a:srgbClr val="E59C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6" name="Google Shape;336;g337e9ec7740_0_319"/>
          <p:cNvSpPr/>
          <p:nvPr/>
        </p:nvSpPr>
        <p:spPr>
          <a:xfrm>
            <a:off x="2720256" y="3992775"/>
            <a:ext cx="213000" cy="213000"/>
          </a:xfrm>
          <a:prstGeom prst="rect">
            <a:avLst/>
          </a:prstGeom>
          <a:solidFill>
            <a:srgbClr val="E59C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7" name="Google Shape;337;g337e9ec7740_0_319"/>
          <p:cNvSpPr/>
          <p:nvPr/>
        </p:nvSpPr>
        <p:spPr>
          <a:xfrm>
            <a:off x="3108295" y="3992775"/>
            <a:ext cx="213000" cy="213000"/>
          </a:xfrm>
          <a:prstGeom prst="rect">
            <a:avLst/>
          </a:prstGeom>
          <a:solidFill>
            <a:srgbClr val="E59C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 name="Google Shape;338;g337e9ec7740_0_319"/>
          <p:cNvSpPr/>
          <p:nvPr/>
        </p:nvSpPr>
        <p:spPr>
          <a:xfrm>
            <a:off x="3496334" y="3992775"/>
            <a:ext cx="213000" cy="213000"/>
          </a:xfrm>
          <a:prstGeom prst="rect">
            <a:avLst/>
          </a:prstGeom>
          <a:solidFill>
            <a:srgbClr val="E59C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9" name="Google Shape;339;g337e9ec7740_0_319"/>
          <p:cNvSpPr/>
          <p:nvPr/>
        </p:nvSpPr>
        <p:spPr>
          <a:xfrm>
            <a:off x="3884373" y="3992775"/>
            <a:ext cx="213000" cy="213000"/>
          </a:xfrm>
          <a:prstGeom prst="rect">
            <a:avLst/>
          </a:prstGeom>
          <a:solidFill>
            <a:srgbClr val="E59C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0" name="Google Shape;340;g337e9ec7740_0_319"/>
          <p:cNvSpPr/>
          <p:nvPr/>
        </p:nvSpPr>
        <p:spPr>
          <a:xfrm>
            <a:off x="4272413" y="3992775"/>
            <a:ext cx="213000" cy="213000"/>
          </a:xfrm>
          <a:prstGeom prst="rect">
            <a:avLst/>
          </a:prstGeom>
          <a:solidFill>
            <a:srgbClr val="E59C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1" name="Google Shape;341;g337e9ec7740_0_319"/>
          <p:cNvSpPr txBox="1"/>
          <p:nvPr/>
        </p:nvSpPr>
        <p:spPr>
          <a:xfrm>
            <a:off x="1362150" y="4303125"/>
            <a:ext cx="2929200" cy="64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a:solidFill>
                  <a:schemeClr val="dk1"/>
                </a:solidFill>
              </a:rPr>
              <a:t>Image Tokens</a:t>
            </a:r>
            <a:endParaRPr sz="28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337e9ec7740_0_341"/>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Diffusion Models</a:t>
            </a:r>
            <a:endParaRPr sz="3600"/>
          </a:p>
        </p:txBody>
      </p:sp>
      <p:sp>
        <p:nvSpPr>
          <p:cNvPr id="347" name="Google Shape;347;g337e9ec7740_0_341"/>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25</a:t>
            </a:fld>
            <a:endParaRPr/>
          </a:p>
        </p:txBody>
      </p:sp>
      <p:pic>
        <p:nvPicPr>
          <p:cNvPr id="348" name="Google Shape;348;g337e9ec7740_0_341"/>
          <p:cNvPicPr preferRelativeResize="0"/>
          <p:nvPr/>
        </p:nvPicPr>
        <p:blipFill>
          <a:blip r:embed="rId3">
            <a:alphaModFix/>
          </a:blip>
          <a:stretch>
            <a:fillRect/>
          </a:stretch>
        </p:blipFill>
        <p:spPr>
          <a:xfrm>
            <a:off x="2190750" y="2477967"/>
            <a:ext cx="7810500" cy="2428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337e9ec7740_0_363"/>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Diffusion Models</a:t>
            </a:r>
            <a:endParaRPr sz="3600"/>
          </a:p>
        </p:txBody>
      </p:sp>
      <p:sp>
        <p:nvSpPr>
          <p:cNvPr id="354" name="Google Shape;354;g337e9ec7740_0_363"/>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26</a:t>
            </a:fld>
            <a:endParaRPr/>
          </a:p>
        </p:txBody>
      </p:sp>
      <p:pic>
        <p:nvPicPr>
          <p:cNvPr id="355" name="Google Shape;355;g337e9ec7740_0_363"/>
          <p:cNvPicPr preferRelativeResize="0"/>
          <p:nvPr/>
        </p:nvPicPr>
        <p:blipFill>
          <a:blip r:embed="rId3">
            <a:alphaModFix/>
          </a:blip>
          <a:stretch>
            <a:fillRect/>
          </a:stretch>
        </p:blipFill>
        <p:spPr>
          <a:xfrm>
            <a:off x="6763525" y="2477972"/>
            <a:ext cx="5137825" cy="1597725"/>
          </a:xfrm>
          <a:prstGeom prst="rect">
            <a:avLst/>
          </a:prstGeom>
          <a:noFill/>
          <a:ln>
            <a:noFill/>
          </a:ln>
        </p:spPr>
      </p:pic>
      <p:sp>
        <p:nvSpPr>
          <p:cNvPr id="356" name="Google Shape;356;g337e9ec7740_0_363"/>
          <p:cNvSpPr txBox="1"/>
          <p:nvPr/>
        </p:nvSpPr>
        <p:spPr>
          <a:xfrm>
            <a:off x="762400" y="1763100"/>
            <a:ext cx="6094200" cy="39510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US" sz="2000">
                <a:solidFill>
                  <a:schemeClr val="dk1"/>
                </a:solidFill>
              </a:rPr>
              <a:t>Incrementally add noise to an image until we just have a sample of noise</a:t>
            </a:r>
            <a:endParaRPr sz="2000">
              <a:solidFill>
                <a:schemeClr val="dk1"/>
              </a:solidFill>
            </a:endParaRPr>
          </a:p>
          <a:p>
            <a:pPr marL="457200" lvl="0" indent="0" algn="l" rtl="0">
              <a:spcBef>
                <a:spcPts val="0"/>
              </a:spcBef>
              <a:spcAft>
                <a:spcPts val="0"/>
              </a:spcAft>
              <a:buNone/>
            </a:pPr>
            <a:endParaRPr sz="2000">
              <a:solidFill>
                <a:schemeClr val="dk1"/>
              </a:solidFill>
            </a:endParaRPr>
          </a:p>
          <a:p>
            <a:pPr marL="457200" lvl="0" indent="-355600" algn="l" rtl="0">
              <a:spcBef>
                <a:spcPts val="0"/>
              </a:spcBef>
              <a:spcAft>
                <a:spcPts val="0"/>
              </a:spcAft>
              <a:buClr>
                <a:schemeClr val="dk1"/>
              </a:buClr>
              <a:buSzPts val="2000"/>
              <a:buChar char="●"/>
            </a:pPr>
            <a:r>
              <a:rPr lang="en-US" sz="2000">
                <a:solidFill>
                  <a:schemeClr val="dk1"/>
                </a:solidFill>
              </a:rPr>
              <a:t>Train a network to step-by-step remove the noise until we have the same image back</a:t>
            </a:r>
            <a:endParaRPr sz="2000">
              <a:solidFill>
                <a:schemeClr val="dk1"/>
              </a:solidFill>
            </a:endParaRPr>
          </a:p>
          <a:p>
            <a:pPr marL="457200" lvl="0" indent="0" algn="l" rtl="0">
              <a:spcBef>
                <a:spcPts val="0"/>
              </a:spcBef>
              <a:spcAft>
                <a:spcPts val="0"/>
              </a:spcAft>
              <a:buNone/>
            </a:pPr>
            <a:endParaRPr sz="2000">
              <a:solidFill>
                <a:schemeClr val="dk1"/>
              </a:solidFill>
            </a:endParaRPr>
          </a:p>
          <a:p>
            <a:pPr marL="457200" lvl="0" indent="-355600" algn="l" rtl="0">
              <a:spcBef>
                <a:spcPts val="0"/>
              </a:spcBef>
              <a:spcAft>
                <a:spcPts val="0"/>
              </a:spcAft>
              <a:buClr>
                <a:schemeClr val="dk1"/>
              </a:buClr>
              <a:buSzPts val="2000"/>
              <a:buChar char="●"/>
            </a:pPr>
            <a:r>
              <a:rPr lang="en-US" sz="2000">
                <a:solidFill>
                  <a:schemeClr val="dk1"/>
                </a:solidFill>
              </a:rPr>
              <a:t>Given a random noise we can generate a random image</a:t>
            </a:r>
            <a:endParaRPr sz="20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337e9ec7740_0_370"/>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Diffusion Models - Latent Space</a:t>
            </a:r>
            <a:endParaRPr sz="3600"/>
          </a:p>
        </p:txBody>
      </p:sp>
      <p:sp>
        <p:nvSpPr>
          <p:cNvPr id="362" name="Google Shape;362;g337e9ec7740_0_370"/>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27</a:t>
            </a:fld>
            <a:endParaRPr/>
          </a:p>
        </p:txBody>
      </p:sp>
      <p:sp>
        <p:nvSpPr>
          <p:cNvPr id="363" name="Google Shape;363;g337e9ec7740_0_370"/>
          <p:cNvSpPr txBox="1"/>
          <p:nvPr/>
        </p:nvSpPr>
        <p:spPr>
          <a:xfrm>
            <a:off x="762400" y="1763100"/>
            <a:ext cx="10591500" cy="39510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US" sz="2000">
                <a:solidFill>
                  <a:schemeClr val="dk1"/>
                </a:solidFill>
              </a:rPr>
              <a:t>Doing this operations in the pixel space is heavy</a:t>
            </a:r>
            <a:endParaRPr sz="2000">
              <a:solidFill>
                <a:schemeClr val="dk1"/>
              </a:solidFill>
            </a:endParaRPr>
          </a:p>
          <a:p>
            <a:pPr marL="0" lvl="0" indent="0" algn="l" rtl="0">
              <a:spcBef>
                <a:spcPts val="0"/>
              </a:spcBef>
              <a:spcAft>
                <a:spcPts val="0"/>
              </a:spcAft>
              <a:buNone/>
            </a:pPr>
            <a:endParaRPr sz="2000">
              <a:solidFill>
                <a:schemeClr val="dk1"/>
              </a:solidFill>
            </a:endParaRPr>
          </a:p>
          <a:p>
            <a:pPr marL="457200" lvl="0" indent="-355600" algn="l" rtl="0">
              <a:spcBef>
                <a:spcPts val="0"/>
              </a:spcBef>
              <a:spcAft>
                <a:spcPts val="0"/>
              </a:spcAft>
              <a:buClr>
                <a:schemeClr val="dk1"/>
              </a:buClr>
              <a:buSzPts val="2000"/>
              <a:buChar char="●"/>
            </a:pPr>
            <a:r>
              <a:rPr lang="en-US" sz="2000">
                <a:solidFill>
                  <a:schemeClr val="dk1"/>
                </a:solidFill>
              </a:rPr>
              <a:t>Use encoders and decoders from VAEs and do the operations in the latent space</a:t>
            </a:r>
            <a:endParaRPr sz="2000">
              <a:solidFill>
                <a:schemeClr val="dk1"/>
              </a:solidFill>
            </a:endParaRPr>
          </a:p>
        </p:txBody>
      </p:sp>
      <p:sp>
        <p:nvSpPr>
          <p:cNvPr id="364" name="Google Shape;364;g337e9ec7740_0_370"/>
          <p:cNvSpPr/>
          <p:nvPr/>
        </p:nvSpPr>
        <p:spPr>
          <a:xfrm>
            <a:off x="3319600" y="3086000"/>
            <a:ext cx="743700" cy="493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x</a:t>
            </a:r>
            <a:endParaRPr/>
          </a:p>
        </p:txBody>
      </p:sp>
      <p:sp>
        <p:nvSpPr>
          <p:cNvPr id="365" name="Google Shape;365;g337e9ec7740_0_370"/>
          <p:cNvSpPr/>
          <p:nvPr/>
        </p:nvSpPr>
        <p:spPr>
          <a:xfrm>
            <a:off x="8128675" y="3086000"/>
            <a:ext cx="743700" cy="493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x̃</a:t>
            </a:r>
            <a:endParaRPr/>
          </a:p>
        </p:txBody>
      </p:sp>
      <p:sp>
        <p:nvSpPr>
          <p:cNvPr id="366" name="Google Shape;366;g337e9ec7740_0_370"/>
          <p:cNvSpPr/>
          <p:nvPr/>
        </p:nvSpPr>
        <p:spPr>
          <a:xfrm>
            <a:off x="5697705" y="3086000"/>
            <a:ext cx="1052700" cy="493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Diffusion Model</a:t>
            </a:r>
            <a:endParaRPr/>
          </a:p>
        </p:txBody>
      </p:sp>
      <p:cxnSp>
        <p:nvCxnSpPr>
          <p:cNvPr id="367" name="Google Shape;367;g337e9ec7740_0_370"/>
          <p:cNvCxnSpPr>
            <a:stCxn id="364" idx="3"/>
            <a:endCxn id="366" idx="1"/>
          </p:cNvCxnSpPr>
          <p:nvPr/>
        </p:nvCxnSpPr>
        <p:spPr>
          <a:xfrm>
            <a:off x="4063300" y="3332900"/>
            <a:ext cx="1634400" cy="0"/>
          </a:xfrm>
          <a:prstGeom prst="straightConnector1">
            <a:avLst/>
          </a:prstGeom>
          <a:noFill/>
          <a:ln w="28575" cap="flat" cmpd="sng">
            <a:solidFill>
              <a:schemeClr val="dk2"/>
            </a:solidFill>
            <a:prstDash val="solid"/>
            <a:round/>
            <a:headEnd type="none" w="med" len="med"/>
            <a:tailEnd type="triangle" w="med" len="med"/>
          </a:ln>
        </p:spPr>
      </p:cxnSp>
      <p:cxnSp>
        <p:nvCxnSpPr>
          <p:cNvPr id="368" name="Google Shape;368;g337e9ec7740_0_370"/>
          <p:cNvCxnSpPr>
            <a:stCxn id="366" idx="3"/>
            <a:endCxn id="365" idx="1"/>
          </p:cNvCxnSpPr>
          <p:nvPr/>
        </p:nvCxnSpPr>
        <p:spPr>
          <a:xfrm>
            <a:off x="6750405" y="3332900"/>
            <a:ext cx="1378200" cy="0"/>
          </a:xfrm>
          <a:prstGeom prst="straightConnector1">
            <a:avLst/>
          </a:prstGeom>
          <a:noFill/>
          <a:ln w="28575" cap="flat" cmpd="sng">
            <a:solidFill>
              <a:schemeClr val="dk2"/>
            </a:solidFill>
            <a:prstDash val="solid"/>
            <a:round/>
            <a:headEnd type="none" w="med" len="med"/>
            <a:tailEnd type="triangle" w="med" len="med"/>
          </a:ln>
        </p:spPr>
      </p:cxnSp>
      <p:sp>
        <p:nvSpPr>
          <p:cNvPr id="369" name="Google Shape;369;g337e9ec7740_0_370"/>
          <p:cNvSpPr/>
          <p:nvPr/>
        </p:nvSpPr>
        <p:spPr>
          <a:xfrm>
            <a:off x="3319613" y="4349650"/>
            <a:ext cx="743700" cy="493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x</a:t>
            </a:r>
            <a:endParaRPr/>
          </a:p>
        </p:txBody>
      </p:sp>
      <p:sp>
        <p:nvSpPr>
          <p:cNvPr id="370" name="Google Shape;370;g337e9ec7740_0_370"/>
          <p:cNvSpPr/>
          <p:nvPr/>
        </p:nvSpPr>
        <p:spPr>
          <a:xfrm>
            <a:off x="8128688" y="4349650"/>
            <a:ext cx="743700" cy="493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x̃</a:t>
            </a:r>
            <a:endParaRPr/>
          </a:p>
        </p:txBody>
      </p:sp>
      <p:sp>
        <p:nvSpPr>
          <p:cNvPr id="371" name="Google Shape;371;g337e9ec7740_0_370"/>
          <p:cNvSpPr/>
          <p:nvPr/>
        </p:nvSpPr>
        <p:spPr>
          <a:xfrm>
            <a:off x="5697718" y="4349650"/>
            <a:ext cx="1052700" cy="493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Diffusion Model</a:t>
            </a:r>
            <a:endParaRPr/>
          </a:p>
        </p:txBody>
      </p:sp>
      <p:cxnSp>
        <p:nvCxnSpPr>
          <p:cNvPr id="372" name="Google Shape;372;g337e9ec7740_0_370"/>
          <p:cNvCxnSpPr>
            <a:stCxn id="369" idx="3"/>
            <a:endCxn id="371" idx="1"/>
          </p:cNvCxnSpPr>
          <p:nvPr/>
        </p:nvCxnSpPr>
        <p:spPr>
          <a:xfrm>
            <a:off x="4063313" y="4596550"/>
            <a:ext cx="1634400" cy="0"/>
          </a:xfrm>
          <a:prstGeom prst="straightConnector1">
            <a:avLst/>
          </a:prstGeom>
          <a:noFill/>
          <a:ln w="28575" cap="flat" cmpd="sng">
            <a:solidFill>
              <a:schemeClr val="dk2"/>
            </a:solidFill>
            <a:prstDash val="solid"/>
            <a:round/>
            <a:headEnd type="none" w="med" len="med"/>
            <a:tailEnd type="triangle" w="med" len="med"/>
          </a:ln>
        </p:spPr>
      </p:cxnSp>
      <p:cxnSp>
        <p:nvCxnSpPr>
          <p:cNvPr id="373" name="Google Shape;373;g337e9ec7740_0_370"/>
          <p:cNvCxnSpPr>
            <a:stCxn id="371" idx="3"/>
            <a:endCxn id="370" idx="1"/>
          </p:cNvCxnSpPr>
          <p:nvPr/>
        </p:nvCxnSpPr>
        <p:spPr>
          <a:xfrm>
            <a:off x="6750418" y="4596550"/>
            <a:ext cx="1378200" cy="0"/>
          </a:xfrm>
          <a:prstGeom prst="straightConnector1">
            <a:avLst/>
          </a:prstGeom>
          <a:noFill/>
          <a:ln w="28575" cap="flat" cmpd="sng">
            <a:solidFill>
              <a:schemeClr val="dk2"/>
            </a:solidFill>
            <a:prstDash val="solid"/>
            <a:round/>
            <a:headEnd type="none" w="med" len="med"/>
            <a:tailEnd type="triangle" w="med" len="med"/>
          </a:ln>
        </p:spPr>
      </p:cxnSp>
      <p:sp>
        <p:nvSpPr>
          <p:cNvPr id="374" name="Google Shape;374;g337e9ec7740_0_370"/>
          <p:cNvSpPr/>
          <p:nvPr/>
        </p:nvSpPr>
        <p:spPr>
          <a:xfrm rot="5400000">
            <a:off x="4527425" y="4188400"/>
            <a:ext cx="829200" cy="816300"/>
          </a:xfrm>
          <a:prstGeom prst="trapezoid">
            <a:avLst>
              <a:gd name="adj" fmla="val 25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5" name="Google Shape;375;g337e9ec7740_0_370"/>
          <p:cNvSpPr txBox="1"/>
          <p:nvPr/>
        </p:nvSpPr>
        <p:spPr>
          <a:xfrm>
            <a:off x="4545125" y="4393625"/>
            <a:ext cx="793800" cy="3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a:solidFill>
                  <a:schemeClr val="dk1"/>
                </a:solidFill>
              </a:rPr>
              <a:t>𝜺</a:t>
            </a:r>
            <a:endParaRPr sz="2800">
              <a:solidFill>
                <a:schemeClr val="dk1"/>
              </a:solidFill>
            </a:endParaRPr>
          </a:p>
        </p:txBody>
      </p:sp>
      <p:sp>
        <p:nvSpPr>
          <p:cNvPr id="376" name="Google Shape;376;g337e9ec7740_0_370"/>
          <p:cNvSpPr/>
          <p:nvPr/>
        </p:nvSpPr>
        <p:spPr>
          <a:xfrm rot="-5400000">
            <a:off x="6884700" y="4188400"/>
            <a:ext cx="829200" cy="816300"/>
          </a:xfrm>
          <a:prstGeom prst="trapezoid">
            <a:avLst>
              <a:gd name="adj" fmla="val 25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g337e9ec7740_0_370"/>
          <p:cNvSpPr txBox="1"/>
          <p:nvPr/>
        </p:nvSpPr>
        <p:spPr>
          <a:xfrm>
            <a:off x="6902400" y="4446550"/>
            <a:ext cx="793800" cy="3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a:solidFill>
                  <a:schemeClr val="dk1"/>
                </a:solidFill>
              </a:rPr>
              <a:t>𝓓</a:t>
            </a:r>
            <a:endParaRPr sz="28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337e9ec7740_0_393"/>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Diffusion Models - Latent Space</a:t>
            </a:r>
            <a:endParaRPr sz="3600"/>
          </a:p>
        </p:txBody>
      </p:sp>
      <p:sp>
        <p:nvSpPr>
          <p:cNvPr id="383" name="Google Shape;383;g337e9ec7740_0_393"/>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28</a:t>
            </a:fld>
            <a:endParaRPr/>
          </a:p>
        </p:txBody>
      </p:sp>
      <p:sp>
        <p:nvSpPr>
          <p:cNvPr id="384" name="Google Shape;384;g337e9ec7740_0_393"/>
          <p:cNvSpPr txBox="1"/>
          <p:nvPr/>
        </p:nvSpPr>
        <p:spPr>
          <a:xfrm>
            <a:off x="762400" y="1763100"/>
            <a:ext cx="10591500" cy="39510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US" sz="2000">
                <a:solidFill>
                  <a:schemeClr val="dk1"/>
                </a:solidFill>
              </a:rPr>
              <a:t>Doing this operations in the pixel space is heavy</a:t>
            </a:r>
            <a:endParaRPr sz="2000">
              <a:solidFill>
                <a:schemeClr val="dk1"/>
              </a:solidFill>
            </a:endParaRPr>
          </a:p>
          <a:p>
            <a:pPr marL="0" lvl="0" indent="0" algn="l" rtl="0">
              <a:spcBef>
                <a:spcPts val="0"/>
              </a:spcBef>
              <a:spcAft>
                <a:spcPts val="0"/>
              </a:spcAft>
              <a:buNone/>
            </a:pPr>
            <a:endParaRPr sz="2000">
              <a:solidFill>
                <a:schemeClr val="dk1"/>
              </a:solidFill>
            </a:endParaRPr>
          </a:p>
          <a:p>
            <a:pPr marL="457200" lvl="0" indent="-355600" algn="l" rtl="0">
              <a:spcBef>
                <a:spcPts val="0"/>
              </a:spcBef>
              <a:spcAft>
                <a:spcPts val="0"/>
              </a:spcAft>
              <a:buClr>
                <a:schemeClr val="dk1"/>
              </a:buClr>
              <a:buSzPts val="2000"/>
              <a:buChar char="●"/>
            </a:pPr>
            <a:r>
              <a:rPr lang="en-US" sz="2000">
                <a:solidFill>
                  <a:schemeClr val="dk1"/>
                </a:solidFill>
              </a:rPr>
              <a:t>Use encoders and decoders from VAEs and do the operations in the latent space</a:t>
            </a:r>
            <a:endParaRPr sz="2000">
              <a:solidFill>
                <a:schemeClr val="dk1"/>
              </a:solidFill>
            </a:endParaRPr>
          </a:p>
        </p:txBody>
      </p:sp>
      <p:sp>
        <p:nvSpPr>
          <p:cNvPr id="385" name="Google Shape;385;g337e9ec7740_0_393"/>
          <p:cNvSpPr/>
          <p:nvPr/>
        </p:nvSpPr>
        <p:spPr>
          <a:xfrm>
            <a:off x="3319600" y="3086000"/>
            <a:ext cx="743700" cy="493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x</a:t>
            </a:r>
            <a:endParaRPr/>
          </a:p>
        </p:txBody>
      </p:sp>
      <p:sp>
        <p:nvSpPr>
          <p:cNvPr id="386" name="Google Shape;386;g337e9ec7740_0_393"/>
          <p:cNvSpPr/>
          <p:nvPr/>
        </p:nvSpPr>
        <p:spPr>
          <a:xfrm>
            <a:off x="8128675" y="3086000"/>
            <a:ext cx="743700" cy="493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x̃</a:t>
            </a:r>
            <a:endParaRPr/>
          </a:p>
        </p:txBody>
      </p:sp>
      <p:sp>
        <p:nvSpPr>
          <p:cNvPr id="387" name="Google Shape;387;g337e9ec7740_0_393"/>
          <p:cNvSpPr/>
          <p:nvPr/>
        </p:nvSpPr>
        <p:spPr>
          <a:xfrm>
            <a:off x="5697705" y="3086000"/>
            <a:ext cx="1052700" cy="493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Diffusion Model</a:t>
            </a:r>
            <a:endParaRPr/>
          </a:p>
        </p:txBody>
      </p:sp>
      <p:cxnSp>
        <p:nvCxnSpPr>
          <p:cNvPr id="388" name="Google Shape;388;g337e9ec7740_0_393"/>
          <p:cNvCxnSpPr>
            <a:stCxn id="385" idx="3"/>
            <a:endCxn id="387" idx="1"/>
          </p:cNvCxnSpPr>
          <p:nvPr/>
        </p:nvCxnSpPr>
        <p:spPr>
          <a:xfrm>
            <a:off x="4063300" y="3332900"/>
            <a:ext cx="1634400" cy="0"/>
          </a:xfrm>
          <a:prstGeom prst="straightConnector1">
            <a:avLst/>
          </a:prstGeom>
          <a:noFill/>
          <a:ln w="28575" cap="flat" cmpd="sng">
            <a:solidFill>
              <a:schemeClr val="dk2"/>
            </a:solidFill>
            <a:prstDash val="solid"/>
            <a:round/>
            <a:headEnd type="none" w="med" len="med"/>
            <a:tailEnd type="triangle" w="med" len="med"/>
          </a:ln>
        </p:spPr>
      </p:cxnSp>
      <p:cxnSp>
        <p:nvCxnSpPr>
          <p:cNvPr id="389" name="Google Shape;389;g337e9ec7740_0_393"/>
          <p:cNvCxnSpPr>
            <a:stCxn id="387" idx="3"/>
            <a:endCxn id="386" idx="1"/>
          </p:cNvCxnSpPr>
          <p:nvPr/>
        </p:nvCxnSpPr>
        <p:spPr>
          <a:xfrm>
            <a:off x="6750405" y="3332900"/>
            <a:ext cx="1378200" cy="0"/>
          </a:xfrm>
          <a:prstGeom prst="straightConnector1">
            <a:avLst/>
          </a:prstGeom>
          <a:noFill/>
          <a:ln w="28575" cap="flat" cmpd="sng">
            <a:solidFill>
              <a:schemeClr val="dk2"/>
            </a:solidFill>
            <a:prstDash val="solid"/>
            <a:round/>
            <a:headEnd type="none" w="med" len="med"/>
            <a:tailEnd type="triangle" w="med" len="med"/>
          </a:ln>
        </p:spPr>
      </p:cxnSp>
      <p:sp>
        <p:nvSpPr>
          <p:cNvPr id="390" name="Google Shape;390;g337e9ec7740_0_393"/>
          <p:cNvSpPr/>
          <p:nvPr/>
        </p:nvSpPr>
        <p:spPr>
          <a:xfrm>
            <a:off x="3319613" y="4349650"/>
            <a:ext cx="743700" cy="493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x</a:t>
            </a:r>
            <a:endParaRPr/>
          </a:p>
        </p:txBody>
      </p:sp>
      <p:sp>
        <p:nvSpPr>
          <p:cNvPr id="391" name="Google Shape;391;g337e9ec7740_0_393"/>
          <p:cNvSpPr/>
          <p:nvPr/>
        </p:nvSpPr>
        <p:spPr>
          <a:xfrm>
            <a:off x="8128688" y="4349650"/>
            <a:ext cx="743700" cy="493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x̃</a:t>
            </a:r>
            <a:endParaRPr/>
          </a:p>
        </p:txBody>
      </p:sp>
      <p:sp>
        <p:nvSpPr>
          <p:cNvPr id="392" name="Google Shape;392;g337e9ec7740_0_393"/>
          <p:cNvSpPr/>
          <p:nvPr/>
        </p:nvSpPr>
        <p:spPr>
          <a:xfrm>
            <a:off x="5697718" y="4349650"/>
            <a:ext cx="1052700" cy="493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Diffusion Model</a:t>
            </a:r>
            <a:endParaRPr/>
          </a:p>
        </p:txBody>
      </p:sp>
      <p:cxnSp>
        <p:nvCxnSpPr>
          <p:cNvPr id="393" name="Google Shape;393;g337e9ec7740_0_393"/>
          <p:cNvCxnSpPr>
            <a:stCxn id="390" idx="3"/>
            <a:endCxn id="392" idx="1"/>
          </p:cNvCxnSpPr>
          <p:nvPr/>
        </p:nvCxnSpPr>
        <p:spPr>
          <a:xfrm>
            <a:off x="4063313" y="4596550"/>
            <a:ext cx="1634400" cy="0"/>
          </a:xfrm>
          <a:prstGeom prst="straightConnector1">
            <a:avLst/>
          </a:prstGeom>
          <a:noFill/>
          <a:ln w="28575" cap="flat" cmpd="sng">
            <a:solidFill>
              <a:schemeClr val="dk2"/>
            </a:solidFill>
            <a:prstDash val="solid"/>
            <a:round/>
            <a:headEnd type="none" w="med" len="med"/>
            <a:tailEnd type="triangle" w="med" len="med"/>
          </a:ln>
        </p:spPr>
      </p:cxnSp>
      <p:cxnSp>
        <p:nvCxnSpPr>
          <p:cNvPr id="394" name="Google Shape;394;g337e9ec7740_0_393"/>
          <p:cNvCxnSpPr>
            <a:stCxn id="392" idx="3"/>
            <a:endCxn id="391" idx="1"/>
          </p:cNvCxnSpPr>
          <p:nvPr/>
        </p:nvCxnSpPr>
        <p:spPr>
          <a:xfrm>
            <a:off x="6750418" y="4596550"/>
            <a:ext cx="1378200" cy="0"/>
          </a:xfrm>
          <a:prstGeom prst="straightConnector1">
            <a:avLst/>
          </a:prstGeom>
          <a:noFill/>
          <a:ln w="28575" cap="flat" cmpd="sng">
            <a:solidFill>
              <a:schemeClr val="dk2"/>
            </a:solidFill>
            <a:prstDash val="solid"/>
            <a:round/>
            <a:headEnd type="none" w="med" len="med"/>
            <a:tailEnd type="triangle" w="med" len="med"/>
          </a:ln>
        </p:spPr>
      </p:cxnSp>
      <p:sp>
        <p:nvSpPr>
          <p:cNvPr id="395" name="Google Shape;395;g337e9ec7740_0_393"/>
          <p:cNvSpPr/>
          <p:nvPr/>
        </p:nvSpPr>
        <p:spPr>
          <a:xfrm rot="5400000">
            <a:off x="4527425" y="4188400"/>
            <a:ext cx="829200" cy="816300"/>
          </a:xfrm>
          <a:prstGeom prst="trapezoid">
            <a:avLst>
              <a:gd name="adj" fmla="val 25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6" name="Google Shape;396;g337e9ec7740_0_393"/>
          <p:cNvSpPr txBox="1"/>
          <p:nvPr/>
        </p:nvSpPr>
        <p:spPr>
          <a:xfrm>
            <a:off x="4545125" y="4393625"/>
            <a:ext cx="793800" cy="3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a:solidFill>
                  <a:schemeClr val="dk1"/>
                </a:solidFill>
              </a:rPr>
              <a:t>𝜺</a:t>
            </a:r>
            <a:endParaRPr sz="2800">
              <a:solidFill>
                <a:schemeClr val="dk1"/>
              </a:solidFill>
            </a:endParaRPr>
          </a:p>
        </p:txBody>
      </p:sp>
      <p:sp>
        <p:nvSpPr>
          <p:cNvPr id="397" name="Google Shape;397;g337e9ec7740_0_393"/>
          <p:cNvSpPr/>
          <p:nvPr/>
        </p:nvSpPr>
        <p:spPr>
          <a:xfrm rot="-5400000">
            <a:off x="6884700" y="4188400"/>
            <a:ext cx="829200" cy="816300"/>
          </a:xfrm>
          <a:prstGeom prst="trapezoid">
            <a:avLst>
              <a:gd name="adj" fmla="val 25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8" name="Google Shape;398;g337e9ec7740_0_393"/>
          <p:cNvSpPr txBox="1"/>
          <p:nvPr/>
        </p:nvSpPr>
        <p:spPr>
          <a:xfrm>
            <a:off x="6902400" y="4446550"/>
            <a:ext cx="793800" cy="3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a:solidFill>
                  <a:schemeClr val="dk1"/>
                </a:solidFill>
              </a:rPr>
              <a:t>𝓓</a:t>
            </a:r>
            <a:endParaRPr sz="2800">
              <a:solidFill>
                <a:schemeClr val="dk1"/>
              </a:solidFill>
            </a:endParaRPr>
          </a:p>
        </p:txBody>
      </p:sp>
      <p:sp>
        <p:nvSpPr>
          <p:cNvPr id="399" name="Google Shape;399;g337e9ec7740_0_393"/>
          <p:cNvSpPr/>
          <p:nvPr/>
        </p:nvSpPr>
        <p:spPr>
          <a:xfrm>
            <a:off x="0" y="2380400"/>
            <a:ext cx="12151800" cy="256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a:t>If the initial noise is random how can we control what we generate</a:t>
            </a:r>
            <a:endParaRPr sz="36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337e9ec7740_0_414"/>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Diffusion Models - Cross Attention</a:t>
            </a:r>
            <a:endParaRPr sz="3600"/>
          </a:p>
        </p:txBody>
      </p:sp>
      <p:sp>
        <p:nvSpPr>
          <p:cNvPr id="405" name="Google Shape;405;g337e9ec7740_0_414"/>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29</a:t>
            </a:fld>
            <a:endParaRPr/>
          </a:p>
        </p:txBody>
      </p:sp>
      <p:sp>
        <p:nvSpPr>
          <p:cNvPr id="406" name="Google Shape;406;g337e9ec7740_0_414"/>
          <p:cNvSpPr txBox="1"/>
          <p:nvPr/>
        </p:nvSpPr>
        <p:spPr>
          <a:xfrm>
            <a:off x="762400" y="1763100"/>
            <a:ext cx="10591500" cy="39510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US" sz="2000">
                <a:solidFill>
                  <a:schemeClr val="dk1"/>
                </a:solidFill>
              </a:rPr>
              <a:t>We need to mix image and text</a:t>
            </a:r>
            <a:endParaRPr sz="2000">
              <a:solidFill>
                <a:schemeClr val="dk1"/>
              </a:solidFill>
            </a:endParaRPr>
          </a:p>
          <a:p>
            <a:pPr marL="0" lvl="0" indent="0" algn="l" rtl="0">
              <a:spcBef>
                <a:spcPts val="0"/>
              </a:spcBef>
              <a:spcAft>
                <a:spcPts val="0"/>
              </a:spcAft>
              <a:buNone/>
            </a:pPr>
            <a:endParaRPr sz="2000">
              <a:solidFill>
                <a:schemeClr val="dk1"/>
              </a:solidFill>
            </a:endParaRPr>
          </a:p>
          <a:p>
            <a:pPr marL="457200" lvl="0" indent="-355600" algn="l" rtl="0">
              <a:spcBef>
                <a:spcPts val="0"/>
              </a:spcBef>
              <a:spcAft>
                <a:spcPts val="0"/>
              </a:spcAft>
              <a:buClr>
                <a:schemeClr val="dk1"/>
              </a:buClr>
              <a:buSzPts val="2000"/>
              <a:buChar char="●"/>
            </a:pPr>
            <a:r>
              <a:rPr lang="en-US" sz="2000">
                <a:solidFill>
                  <a:schemeClr val="dk1"/>
                </a:solidFill>
              </a:rPr>
              <a:t>Employ cross attention to mix both modalities</a:t>
            </a:r>
            <a:endParaRPr sz="2000">
              <a:solidFill>
                <a:schemeClr val="dk1"/>
              </a:solidFill>
            </a:endParaRPr>
          </a:p>
        </p:txBody>
      </p:sp>
      <p:pic>
        <p:nvPicPr>
          <p:cNvPr id="407" name="Google Shape;407;g337e9ec7740_0_414"/>
          <p:cNvPicPr preferRelativeResize="0"/>
          <p:nvPr/>
        </p:nvPicPr>
        <p:blipFill>
          <a:blip r:embed="rId3">
            <a:alphaModFix/>
          </a:blip>
          <a:stretch>
            <a:fillRect/>
          </a:stretch>
        </p:blipFill>
        <p:spPr>
          <a:xfrm>
            <a:off x="3407125" y="2867450"/>
            <a:ext cx="5302050" cy="2651025"/>
          </a:xfrm>
          <a:prstGeom prst="rect">
            <a:avLst/>
          </a:prstGeom>
          <a:noFill/>
          <a:ln>
            <a:noFill/>
          </a:ln>
        </p:spPr>
      </p:pic>
      <p:pic>
        <p:nvPicPr>
          <p:cNvPr id="408" name="Google Shape;408;g337e9ec7740_0_41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168375" y="4126725"/>
            <a:ext cx="1238750" cy="1243550"/>
          </a:xfrm>
          <a:prstGeom prst="rect">
            <a:avLst/>
          </a:prstGeom>
          <a:noFill/>
          <a:ln>
            <a:noFill/>
          </a:ln>
        </p:spPr>
      </p:pic>
      <p:sp>
        <p:nvSpPr>
          <p:cNvPr id="409" name="Google Shape;409;g337e9ec7740_0_414"/>
          <p:cNvSpPr txBox="1"/>
          <p:nvPr/>
        </p:nvSpPr>
        <p:spPr>
          <a:xfrm>
            <a:off x="2168375" y="3377075"/>
            <a:ext cx="1349400" cy="36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a:solidFill>
                  <a:schemeClr val="dk1"/>
                </a:solidFill>
              </a:rPr>
              <a:t>A cat</a:t>
            </a:r>
            <a:endParaRPr sz="2800">
              <a:solidFill>
                <a:schemeClr val="dk1"/>
              </a:solidFill>
            </a:endParaRPr>
          </a:p>
        </p:txBody>
      </p:sp>
      <p:pic>
        <p:nvPicPr>
          <p:cNvPr id="410" name="Google Shape;410;g337e9ec7740_0_414"/>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808550" y="3548150"/>
            <a:ext cx="1790700" cy="1769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337e9ec7740_0_1"/>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What is Image Generation?</a:t>
            </a:r>
            <a:endParaRPr sz="3600"/>
          </a:p>
        </p:txBody>
      </p:sp>
      <p:sp>
        <p:nvSpPr>
          <p:cNvPr id="111" name="Google Shape;111;g337e9ec7740_0_1"/>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3</a:t>
            </a:fld>
            <a:endParaRPr/>
          </a:p>
        </p:txBody>
      </p:sp>
      <p:sp>
        <p:nvSpPr>
          <p:cNvPr id="112" name="Google Shape;112;g337e9ec7740_0_1"/>
          <p:cNvSpPr txBox="1">
            <a:spLocks noGrp="1"/>
          </p:cNvSpPr>
          <p:nvPr>
            <p:ph type="body" idx="1"/>
          </p:nvPr>
        </p:nvSpPr>
        <p:spPr>
          <a:xfrm>
            <a:off x="838200" y="1825625"/>
            <a:ext cx="10515600" cy="388020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en-US"/>
              <a:t>Creating new images through </a:t>
            </a:r>
            <a:r>
              <a:rPr lang="en-US" b="1"/>
              <a:t>automated processes</a:t>
            </a:r>
            <a:r>
              <a:rPr lang="en-US"/>
              <a:t>, often using AI techniques.</a:t>
            </a:r>
            <a:endParaRPr/>
          </a:p>
          <a:p>
            <a:pPr marL="457200" lvl="0" indent="-406400" algn="l" rtl="0">
              <a:spcBef>
                <a:spcPts val="1000"/>
              </a:spcBef>
              <a:spcAft>
                <a:spcPts val="0"/>
              </a:spcAft>
              <a:buSzPts val="2800"/>
              <a:buChar char="●"/>
            </a:pPr>
            <a:r>
              <a:rPr lang="en-US"/>
              <a:t>It can have different inputs:</a:t>
            </a:r>
            <a:endParaRPr/>
          </a:p>
          <a:p>
            <a:pPr marL="914400" lvl="1" indent="-381000" algn="l" rtl="0">
              <a:spcBef>
                <a:spcPts val="1000"/>
              </a:spcBef>
              <a:spcAft>
                <a:spcPts val="0"/>
              </a:spcAft>
              <a:buSzPts val="2400"/>
              <a:buChar char="○"/>
            </a:pPr>
            <a:r>
              <a:rPr lang="en-US"/>
              <a:t>Sketches</a:t>
            </a:r>
            <a:endParaRPr/>
          </a:p>
          <a:p>
            <a:pPr marL="914400" lvl="1" indent="-381000" algn="l" rtl="0">
              <a:spcBef>
                <a:spcPts val="1000"/>
              </a:spcBef>
              <a:spcAft>
                <a:spcPts val="0"/>
              </a:spcAft>
              <a:buSzPts val="2400"/>
              <a:buChar char="○"/>
            </a:pPr>
            <a:r>
              <a:rPr lang="en-US"/>
              <a:t>Layouts</a:t>
            </a:r>
            <a:endParaRPr/>
          </a:p>
          <a:p>
            <a:pPr marL="914400" lvl="1" indent="-381000" algn="l" rtl="0">
              <a:spcBef>
                <a:spcPts val="1000"/>
              </a:spcBef>
              <a:spcAft>
                <a:spcPts val="1000"/>
              </a:spcAft>
              <a:buSzPts val="2400"/>
              <a:buChar char="○"/>
            </a:pPr>
            <a:r>
              <a:rPr lang="en-US"/>
              <a:t>Text Descriptions</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337e9ec7740_0_439"/>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Diffusion Models - Cross Attention</a:t>
            </a:r>
            <a:endParaRPr sz="3600"/>
          </a:p>
        </p:txBody>
      </p:sp>
      <p:sp>
        <p:nvSpPr>
          <p:cNvPr id="416" name="Google Shape;416;g337e9ec7740_0_439"/>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30</a:t>
            </a:fld>
            <a:endParaRPr/>
          </a:p>
        </p:txBody>
      </p:sp>
      <p:sp>
        <p:nvSpPr>
          <p:cNvPr id="417" name="Google Shape;417;g337e9ec7740_0_439"/>
          <p:cNvSpPr txBox="1"/>
          <p:nvPr/>
        </p:nvSpPr>
        <p:spPr>
          <a:xfrm>
            <a:off x="762400" y="1763100"/>
            <a:ext cx="10591500" cy="39510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US" sz="2000">
                <a:solidFill>
                  <a:schemeClr val="dk1"/>
                </a:solidFill>
              </a:rPr>
              <a:t>We need to mix image and text</a:t>
            </a:r>
            <a:endParaRPr sz="2000">
              <a:solidFill>
                <a:schemeClr val="dk1"/>
              </a:solidFill>
            </a:endParaRPr>
          </a:p>
          <a:p>
            <a:pPr marL="0" lvl="0" indent="0" algn="l" rtl="0">
              <a:spcBef>
                <a:spcPts val="0"/>
              </a:spcBef>
              <a:spcAft>
                <a:spcPts val="0"/>
              </a:spcAft>
              <a:buNone/>
            </a:pPr>
            <a:endParaRPr sz="2000">
              <a:solidFill>
                <a:schemeClr val="dk1"/>
              </a:solidFill>
            </a:endParaRPr>
          </a:p>
          <a:p>
            <a:pPr marL="457200" lvl="0" indent="-355600" algn="l" rtl="0">
              <a:spcBef>
                <a:spcPts val="0"/>
              </a:spcBef>
              <a:spcAft>
                <a:spcPts val="0"/>
              </a:spcAft>
              <a:buClr>
                <a:schemeClr val="dk1"/>
              </a:buClr>
              <a:buSzPts val="2000"/>
              <a:buChar char="●"/>
            </a:pPr>
            <a:r>
              <a:rPr lang="en-US" sz="2000">
                <a:solidFill>
                  <a:schemeClr val="dk1"/>
                </a:solidFill>
              </a:rPr>
              <a:t>Employ cross attention to mix both modalities</a:t>
            </a:r>
            <a:endParaRPr sz="2000">
              <a:solidFill>
                <a:schemeClr val="dk1"/>
              </a:solidFill>
            </a:endParaRPr>
          </a:p>
        </p:txBody>
      </p:sp>
      <p:pic>
        <p:nvPicPr>
          <p:cNvPr id="418" name="Google Shape;418;g337e9ec7740_0_43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flipH="1">
            <a:off x="2446950" y="3103675"/>
            <a:ext cx="7681725" cy="2155950"/>
          </a:xfrm>
          <a:prstGeom prst="rect">
            <a:avLst/>
          </a:prstGeom>
          <a:noFill/>
          <a:ln>
            <a:noFill/>
          </a:ln>
        </p:spPr>
      </p:pic>
      <p:sp>
        <p:nvSpPr>
          <p:cNvPr id="419" name="Google Shape;419;g337e9ec7740_0_439"/>
          <p:cNvSpPr/>
          <p:nvPr/>
        </p:nvSpPr>
        <p:spPr>
          <a:xfrm>
            <a:off x="1202850" y="5114500"/>
            <a:ext cx="987900" cy="70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Text</a:t>
            </a:r>
            <a:endParaRPr/>
          </a:p>
        </p:txBody>
      </p:sp>
      <p:cxnSp>
        <p:nvCxnSpPr>
          <p:cNvPr id="420" name="Google Shape;420;g337e9ec7740_0_439"/>
          <p:cNvCxnSpPr>
            <a:stCxn id="419" idx="3"/>
          </p:cNvCxnSpPr>
          <p:nvPr/>
        </p:nvCxnSpPr>
        <p:spPr>
          <a:xfrm rot="10800000" flipH="1">
            <a:off x="2190750" y="5017600"/>
            <a:ext cx="2134800" cy="449700"/>
          </a:xfrm>
          <a:prstGeom prst="bentConnector3">
            <a:avLst>
              <a:gd name="adj1" fmla="val 100409"/>
            </a:avLst>
          </a:prstGeom>
          <a:noFill/>
          <a:ln w="28575" cap="flat" cmpd="sng">
            <a:solidFill>
              <a:schemeClr val="dk2"/>
            </a:solidFill>
            <a:prstDash val="solid"/>
            <a:round/>
            <a:headEnd type="none" w="med" len="med"/>
            <a:tailEnd type="triangle" w="med" len="med"/>
          </a:ln>
        </p:spPr>
      </p:cxnSp>
      <p:cxnSp>
        <p:nvCxnSpPr>
          <p:cNvPr id="421" name="Google Shape;421;g337e9ec7740_0_439"/>
          <p:cNvCxnSpPr/>
          <p:nvPr/>
        </p:nvCxnSpPr>
        <p:spPr>
          <a:xfrm rot="10800000" flipH="1">
            <a:off x="4027675" y="5017600"/>
            <a:ext cx="2134800" cy="449700"/>
          </a:xfrm>
          <a:prstGeom prst="bentConnector3">
            <a:avLst>
              <a:gd name="adj1" fmla="val 100409"/>
            </a:avLst>
          </a:prstGeom>
          <a:noFill/>
          <a:ln w="28575" cap="flat" cmpd="sng">
            <a:solidFill>
              <a:schemeClr val="dk2"/>
            </a:solidFill>
            <a:prstDash val="solid"/>
            <a:round/>
            <a:headEnd type="none" w="med" len="med"/>
            <a:tailEnd type="triangle" w="med" len="med"/>
          </a:ln>
        </p:spPr>
      </p:cxnSp>
      <p:cxnSp>
        <p:nvCxnSpPr>
          <p:cNvPr id="422" name="Google Shape;422;g337e9ec7740_0_439"/>
          <p:cNvCxnSpPr/>
          <p:nvPr/>
        </p:nvCxnSpPr>
        <p:spPr>
          <a:xfrm rot="10800000" flipH="1">
            <a:off x="5926325" y="5017600"/>
            <a:ext cx="2134800" cy="449700"/>
          </a:xfrm>
          <a:prstGeom prst="bentConnector3">
            <a:avLst>
              <a:gd name="adj1" fmla="val 100409"/>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338594f2e49_0_0"/>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Playfair Display"/>
              <a:buNone/>
            </a:pPr>
            <a:r>
              <a:rPr lang="en-US" sz="3600" b="1"/>
              <a:t>CoSeD- An Approach to Multi Scene Generation</a:t>
            </a:r>
            <a:endParaRPr sz="3600" b="1"/>
          </a:p>
        </p:txBody>
      </p:sp>
      <p:sp>
        <p:nvSpPr>
          <p:cNvPr id="428" name="Google Shape;428;g338594f2e49_0_0"/>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31</a:t>
            </a:fld>
            <a:endParaRPr/>
          </a:p>
        </p:txBody>
      </p:sp>
      <p:pic>
        <p:nvPicPr>
          <p:cNvPr id="429" name="Google Shape;429;g338594f2e49_0_0"/>
          <p:cNvPicPr preferRelativeResize="0"/>
          <p:nvPr/>
        </p:nvPicPr>
        <p:blipFill>
          <a:blip r:embed="rId3">
            <a:alphaModFix/>
          </a:blip>
          <a:stretch>
            <a:fillRect/>
          </a:stretch>
        </p:blipFill>
        <p:spPr>
          <a:xfrm>
            <a:off x="260275" y="1603450"/>
            <a:ext cx="11671451" cy="4063950"/>
          </a:xfrm>
          <a:prstGeom prst="rect">
            <a:avLst/>
          </a:prstGeom>
          <a:noFill/>
          <a:ln>
            <a:noFill/>
          </a:ln>
        </p:spPr>
      </p:pic>
      <p:pic>
        <p:nvPicPr>
          <p:cNvPr id="430" name="Google Shape;430;g338594f2e49_0_0"/>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883750" y="70450"/>
            <a:ext cx="3259776" cy="525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338594f2e49_0_11"/>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CoSeD- An Approach to Multi Scene Generation</a:t>
            </a:r>
            <a:endParaRPr sz="3600"/>
          </a:p>
        </p:txBody>
      </p:sp>
      <p:sp>
        <p:nvSpPr>
          <p:cNvPr id="436" name="Google Shape;436;g338594f2e49_0_11"/>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32</a:t>
            </a:fld>
            <a:endParaRPr/>
          </a:p>
        </p:txBody>
      </p:sp>
      <p:pic>
        <p:nvPicPr>
          <p:cNvPr id="437" name="Google Shape;437;g338594f2e49_0_11"/>
          <p:cNvPicPr preferRelativeResize="0"/>
          <p:nvPr/>
        </p:nvPicPr>
        <p:blipFill>
          <a:blip r:embed="rId3">
            <a:alphaModFix/>
          </a:blip>
          <a:stretch>
            <a:fillRect/>
          </a:stretch>
        </p:blipFill>
        <p:spPr>
          <a:xfrm>
            <a:off x="1004287" y="1780500"/>
            <a:ext cx="10183424" cy="3511075"/>
          </a:xfrm>
          <a:prstGeom prst="rect">
            <a:avLst/>
          </a:prstGeom>
          <a:noFill/>
          <a:ln>
            <a:noFill/>
          </a:ln>
        </p:spPr>
      </p:pic>
      <p:pic>
        <p:nvPicPr>
          <p:cNvPr id="438" name="Google Shape;438;g338594f2e49_0_1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883750" y="70450"/>
            <a:ext cx="3259776" cy="525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338594f2e49_1_11"/>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CoSeD- An Approach to Multi Scene Generation</a:t>
            </a:r>
            <a:endParaRPr sz="3600"/>
          </a:p>
        </p:txBody>
      </p:sp>
      <p:sp>
        <p:nvSpPr>
          <p:cNvPr id="444" name="Google Shape;444;g338594f2e49_1_11"/>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33</a:t>
            </a:fld>
            <a:endParaRPr/>
          </a:p>
        </p:txBody>
      </p:sp>
      <p:pic>
        <p:nvPicPr>
          <p:cNvPr id="445" name="Google Shape;445;g338594f2e49_1_11" title="114.mp4">
            <a:hlinkClick r:id="rId3"/>
          </p:cNvPr>
          <p:cNvPicPr preferRelativeResize="0"/>
          <p:nvPr/>
        </p:nvPicPr>
        <p:blipFill>
          <a:blip r:embed="rId4">
            <a:alphaModFix/>
          </a:blip>
          <a:stretch>
            <a:fillRect/>
          </a:stretch>
        </p:blipFill>
        <p:spPr>
          <a:xfrm>
            <a:off x="2111825" y="2215092"/>
            <a:ext cx="2438400" cy="2438400"/>
          </a:xfrm>
          <a:prstGeom prst="rect">
            <a:avLst/>
          </a:prstGeom>
          <a:noFill/>
          <a:ln>
            <a:noFill/>
          </a:ln>
        </p:spPr>
      </p:pic>
      <p:pic>
        <p:nvPicPr>
          <p:cNvPr id="446" name="Google Shape;446;g338594f2e49_1_11" title="recipe_114_i2v_256.mp4">
            <a:hlinkClick r:id="rId5"/>
          </p:cNvPr>
          <p:cNvPicPr preferRelativeResize="0"/>
          <p:nvPr/>
        </p:nvPicPr>
        <p:blipFill>
          <a:blip r:embed="rId6">
            <a:alphaModFix/>
          </a:blip>
          <a:stretch>
            <a:fillRect/>
          </a:stretch>
        </p:blipFill>
        <p:spPr>
          <a:xfrm>
            <a:off x="6635350" y="2215092"/>
            <a:ext cx="2438400" cy="2438400"/>
          </a:xfrm>
          <a:prstGeom prst="rect">
            <a:avLst/>
          </a:prstGeom>
          <a:noFill/>
          <a:ln>
            <a:noFill/>
          </a:ln>
        </p:spPr>
      </p:pic>
      <p:pic>
        <p:nvPicPr>
          <p:cNvPr id="447" name="Google Shape;447;g338594f2e49_1_1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883750" y="70450"/>
            <a:ext cx="3259776" cy="525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fade">
                                      <p:cBhvr>
                                        <p:cTn id="7" dur="1000"/>
                                        <p:tgtEl>
                                          <p:spTgt spid="4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6"/>
                                        </p:tgtEl>
                                        <p:attrNameLst>
                                          <p:attrName>style.visibility</p:attrName>
                                        </p:attrNameLst>
                                      </p:cBhvr>
                                      <p:to>
                                        <p:strVal val="visible"/>
                                      </p:to>
                                    </p:set>
                                    <p:animEffect transition="in" filter="fade">
                                      <p:cBhvr>
                                        <p:cTn id="12" dur="10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338594f2e49_0_21"/>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TWIZ</a:t>
            </a:r>
            <a:endParaRPr sz="3600"/>
          </a:p>
        </p:txBody>
      </p:sp>
      <p:sp>
        <p:nvSpPr>
          <p:cNvPr id="453" name="Google Shape;453;g338594f2e49_0_21"/>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34</a:t>
            </a:fld>
            <a:endParaRPr/>
          </a:p>
        </p:txBody>
      </p:sp>
      <p:sp>
        <p:nvSpPr>
          <p:cNvPr id="454" name="Google Shape;454;g338594f2e49_0_21"/>
          <p:cNvSpPr txBox="1"/>
          <p:nvPr/>
        </p:nvSpPr>
        <p:spPr>
          <a:xfrm>
            <a:off x="752125" y="1825050"/>
            <a:ext cx="6929400" cy="4132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US" sz="2000">
                <a:solidFill>
                  <a:schemeClr val="dk1"/>
                </a:solidFill>
              </a:rPr>
              <a:t>A more convenient way of searching for recipes is to filter by ingredients.​</a:t>
            </a:r>
            <a:endParaRPr sz="2000">
              <a:solidFill>
                <a:schemeClr val="dk1"/>
              </a:solidFill>
            </a:endParaRPr>
          </a:p>
          <a:p>
            <a:pPr marL="457200" lvl="0" indent="-355600" algn="l" rtl="0">
              <a:spcBef>
                <a:spcPts val="1000"/>
              </a:spcBef>
              <a:spcAft>
                <a:spcPts val="0"/>
              </a:spcAft>
              <a:buClr>
                <a:schemeClr val="dk1"/>
              </a:buClr>
              <a:buSzPts val="2000"/>
              <a:buChar char="●"/>
            </a:pPr>
            <a:r>
              <a:rPr lang="en-US" sz="2000">
                <a:solidFill>
                  <a:schemeClr val="dk1"/>
                </a:solidFill>
              </a:rPr>
              <a:t>Given a white list of ingredients, allow arbitrary combinations.​</a:t>
            </a:r>
            <a:endParaRPr sz="2000">
              <a:solidFill>
                <a:schemeClr val="dk1"/>
              </a:solidFill>
            </a:endParaRPr>
          </a:p>
          <a:p>
            <a:pPr marL="457200" lvl="0" indent="-355600" algn="l" rtl="0">
              <a:spcBef>
                <a:spcPts val="1000"/>
              </a:spcBef>
              <a:spcAft>
                <a:spcPts val="0"/>
              </a:spcAft>
              <a:buClr>
                <a:schemeClr val="dk1"/>
              </a:buClr>
              <a:buSzPts val="2000"/>
              <a:buChar char="●"/>
            </a:pPr>
            <a:r>
              <a:rPr lang="en-US" sz="2000">
                <a:solidFill>
                  <a:schemeClr val="dk1"/>
                </a:solidFill>
              </a:rPr>
              <a:t>A complete recipe is generated on-the-fly, i.e., ingredients, ​</a:t>
            </a:r>
            <a:endParaRPr sz="2000">
              <a:solidFill>
                <a:schemeClr val="dk1"/>
              </a:solidFill>
            </a:endParaRPr>
          </a:p>
          <a:p>
            <a:pPr marL="457200" lvl="0" indent="-355600" algn="l" rtl="0">
              <a:spcBef>
                <a:spcPts val="1000"/>
              </a:spcBef>
              <a:spcAft>
                <a:spcPts val="1000"/>
              </a:spcAft>
              <a:buClr>
                <a:schemeClr val="dk1"/>
              </a:buClr>
              <a:buSzPts val="2000"/>
              <a:buChar char="●"/>
            </a:pPr>
            <a:r>
              <a:rPr lang="en-US" sz="2000">
                <a:solidFill>
                  <a:schemeClr val="dk1"/>
                </a:solidFill>
              </a:rPr>
              <a:t>steps and images.​</a:t>
            </a:r>
            <a:endParaRPr sz="2000">
              <a:solidFill>
                <a:schemeClr val="dk1"/>
              </a:solidFill>
            </a:endParaRPr>
          </a:p>
        </p:txBody>
      </p:sp>
      <p:pic>
        <p:nvPicPr>
          <p:cNvPr id="455" name="Google Shape;455;g338594f2e49_0_21" descr="For example, if the user has in the fridge a particular set of ingredients (e.g. zucchini and eggplant) and a particular cooking style in mind (e.g. vegetarian) the user should be able to prompt TWIZ with a recipe that has these particular constraints, resulting in a recipe such as &quot;grilled veggies&quot;.&#10;&#10;To do this, we first extract ingredients and cooking styles from the user utterances using a rule-based approach against a set of curated tags. This way, we can guarantee that only valid tags are used.&#10;In this case, we use a model, which we prompt using these tags and ask it to generate a title, a list of ingredients, and a list of steps.&#10;We then extract this information from the model's response saving the recipe in a structured format understandable by TWIZ.&#10;&#10;The creative cooking feature seamlessly integrates with all other TWIZ's features (e.g. curiosities and image generation pipeline) and will boost the users' creativity by letting them create their own unique and personalized tasks." title="TWIZ: The Wizard of Multimodal Conversational-Stimulus - Creative Cooking">
            <a:hlinkClick r:id="rId3"/>
          </p:cNvPr>
          <p:cNvPicPr preferRelativeResize="0"/>
          <p:nvPr/>
        </p:nvPicPr>
        <p:blipFill>
          <a:blip r:embed="rId4">
            <a:alphaModFix/>
          </a:blip>
          <a:stretch>
            <a:fillRect/>
          </a:stretch>
        </p:blipFill>
        <p:spPr>
          <a:xfrm>
            <a:off x="7318350" y="1825050"/>
            <a:ext cx="4765975" cy="2680850"/>
          </a:xfrm>
          <a:prstGeom prst="rect">
            <a:avLst/>
          </a:prstGeom>
          <a:noFill/>
          <a:ln>
            <a:noFill/>
          </a:ln>
        </p:spPr>
      </p:pic>
      <p:pic>
        <p:nvPicPr>
          <p:cNvPr id="456" name="Google Shape;456;g338594f2e49_0_21"/>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8826248" y="293123"/>
            <a:ext cx="3032249" cy="505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5"/>
                                        </p:tgtEl>
                                        <p:attrNameLst>
                                          <p:attrName>style.visibility</p:attrName>
                                        </p:attrNameLst>
                                      </p:cBhvr>
                                      <p:to>
                                        <p:strVal val="visible"/>
                                      </p:to>
                                    </p:set>
                                    <p:animEffect transition="in" filter="fade">
                                      <p:cBhvr>
                                        <p:cTn id="7" dur="10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337e9ec7740_0_455"/>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Diffusion Models - Video Generation</a:t>
            </a:r>
            <a:endParaRPr sz="3600"/>
          </a:p>
        </p:txBody>
      </p:sp>
      <p:sp>
        <p:nvSpPr>
          <p:cNvPr id="462" name="Google Shape;462;g337e9ec7740_0_455"/>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35</a:t>
            </a:fld>
            <a:endParaRPr/>
          </a:p>
        </p:txBody>
      </p:sp>
      <p:sp>
        <p:nvSpPr>
          <p:cNvPr id="463" name="Google Shape;463;g337e9ec7740_0_455"/>
          <p:cNvSpPr txBox="1"/>
          <p:nvPr/>
        </p:nvSpPr>
        <p:spPr>
          <a:xfrm>
            <a:off x="762400" y="1763100"/>
            <a:ext cx="10591500" cy="39510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US" sz="2000">
                <a:solidFill>
                  <a:schemeClr val="dk1"/>
                </a:solidFill>
              </a:rPr>
              <a:t>Video Diffusion adapts the principles of image diffusion, </a:t>
            </a:r>
            <a:endParaRPr sz="2000">
              <a:solidFill>
                <a:schemeClr val="dk1"/>
              </a:solidFill>
            </a:endParaRPr>
          </a:p>
          <a:p>
            <a:pPr marL="914400" lvl="1" indent="-355600" algn="l" rtl="0">
              <a:spcBef>
                <a:spcPts val="1000"/>
              </a:spcBef>
              <a:spcAft>
                <a:spcPts val="0"/>
              </a:spcAft>
              <a:buClr>
                <a:schemeClr val="dk1"/>
              </a:buClr>
              <a:buSzPts val="2000"/>
              <a:buChar char="○"/>
            </a:pPr>
            <a:r>
              <a:rPr lang="en-US" sz="2000">
                <a:solidFill>
                  <a:schemeClr val="dk1"/>
                </a:solidFill>
              </a:rPr>
              <a:t>Noise is added to the frames of a video and then progressively removed to generate realistic motion sequences.</a:t>
            </a:r>
            <a:endParaRPr sz="2000">
              <a:solidFill>
                <a:schemeClr val="dk1"/>
              </a:solidFill>
            </a:endParaRPr>
          </a:p>
          <a:p>
            <a:pPr marL="457200" lvl="0" indent="-355600" algn="l" rtl="0">
              <a:spcBef>
                <a:spcPts val="1000"/>
              </a:spcBef>
              <a:spcAft>
                <a:spcPts val="0"/>
              </a:spcAft>
              <a:buClr>
                <a:schemeClr val="dk1"/>
              </a:buClr>
              <a:buSzPts val="2000"/>
              <a:buChar char="●"/>
            </a:pPr>
            <a:r>
              <a:rPr lang="en-US" sz="2000">
                <a:solidFill>
                  <a:schemeClr val="dk1"/>
                </a:solidFill>
              </a:rPr>
              <a:t>Key Idea: A diffusion model learns the distribution of both spatial and temporal patterns, allowing it to generate sequences of frames that maintain consistency over time.</a:t>
            </a:r>
            <a:endParaRPr sz="2000">
              <a:solidFill>
                <a:schemeClr val="dk1"/>
              </a:solidFill>
            </a:endParaRPr>
          </a:p>
          <a:p>
            <a:pPr marL="457200" lvl="0" indent="-355600" algn="l" rtl="0">
              <a:spcBef>
                <a:spcPts val="1000"/>
              </a:spcBef>
              <a:spcAft>
                <a:spcPts val="0"/>
              </a:spcAft>
              <a:buClr>
                <a:schemeClr val="dk1"/>
              </a:buClr>
              <a:buSzPts val="2000"/>
              <a:buChar char="●"/>
            </a:pPr>
            <a:r>
              <a:rPr lang="en-US" sz="2000">
                <a:solidFill>
                  <a:schemeClr val="dk1"/>
                </a:solidFill>
              </a:rPr>
              <a:t>Challenges:</a:t>
            </a:r>
            <a:endParaRPr sz="2000">
              <a:solidFill>
                <a:schemeClr val="dk1"/>
              </a:solidFill>
            </a:endParaRPr>
          </a:p>
          <a:p>
            <a:pPr marL="914400" lvl="1" indent="-355600" algn="l" rtl="0">
              <a:spcBef>
                <a:spcPts val="1000"/>
              </a:spcBef>
              <a:spcAft>
                <a:spcPts val="1000"/>
              </a:spcAft>
              <a:buClr>
                <a:schemeClr val="dk1"/>
              </a:buClr>
              <a:buSzPts val="2000"/>
              <a:buChar char="○"/>
            </a:pPr>
            <a:r>
              <a:rPr lang="en-US" sz="2000" b="1">
                <a:solidFill>
                  <a:schemeClr val="dk1"/>
                </a:solidFill>
              </a:rPr>
              <a:t>Temporal Coherence:</a:t>
            </a:r>
            <a:r>
              <a:rPr lang="en-US" sz="2000">
                <a:solidFill>
                  <a:schemeClr val="dk1"/>
                </a:solidFill>
              </a:rPr>
              <a:t> Ensuring smooth transitions between frames.</a:t>
            </a:r>
            <a:endParaRPr sz="20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337e9ec7740_0_468"/>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Diffusion Models - Video Generation</a:t>
            </a:r>
            <a:endParaRPr sz="3600"/>
          </a:p>
        </p:txBody>
      </p:sp>
      <p:sp>
        <p:nvSpPr>
          <p:cNvPr id="469" name="Google Shape;469;g337e9ec7740_0_468"/>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36</a:t>
            </a:fld>
            <a:endParaRPr/>
          </a:p>
        </p:txBody>
      </p:sp>
      <p:sp>
        <p:nvSpPr>
          <p:cNvPr id="470" name="Google Shape;470;g337e9ec7740_0_468"/>
          <p:cNvSpPr txBox="1"/>
          <p:nvPr/>
        </p:nvSpPr>
        <p:spPr>
          <a:xfrm>
            <a:off x="762400" y="1763100"/>
            <a:ext cx="10591500" cy="39510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US" sz="2000">
                <a:solidFill>
                  <a:schemeClr val="dk1"/>
                </a:solidFill>
              </a:rPr>
              <a:t>CNNs are used to denoise visual features</a:t>
            </a:r>
            <a:endParaRPr sz="2000">
              <a:solidFill>
                <a:schemeClr val="dk1"/>
              </a:solidFill>
            </a:endParaRPr>
          </a:p>
          <a:p>
            <a:pPr marL="457200" lvl="0" indent="-355600" algn="l" rtl="0">
              <a:spcBef>
                <a:spcPts val="1000"/>
              </a:spcBef>
              <a:spcAft>
                <a:spcPts val="1000"/>
              </a:spcAft>
              <a:buClr>
                <a:schemeClr val="dk1"/>
              </a:buClr>
              <a:buSzPts val="2000"/>
              <a:buChar char="●"/>
            </a:pPr>
            <a:r>
              <a:rPr lang="en-US" sz="2000">
                <a:solidFill>
                  <a:schemeClr val="dk1"/>
                </a:solidFill>
              </a:rPr>
              <a:t>Temporal Attention and Convolutionals are used to keep temporal coherence</a:t>
            </a:r>
            <a:endParaRPr sz="2000">
              <a:solidFill>
                <a:schemeClr val="dk1"/>
              </a:solidFill>
            </a:endParaRPr>
          </a:p>
        </p:txBody>
      </p:sp>
      <p:pic>
        <p:nvPicPr>
          <p:cNvPr id="471" name="Google Shape;471;g337e9ec7740_0_46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755575" y="2900825"/>
            <a:ext cx="6279450" cy="2681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338594f2e49_1_0"/>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Getting more frames</a:t>
            </a:r>
            <a:endParaRPr sz="3600"/>
          </a:p>
        </p:txBody>
      </p:sp>
      <p:sp>
        <p:nvSpPr>
          <p:cNvPr id="477" name="Google Shape;477;g338594f2e49_1_0"/>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37</a:t>
            </a:fld>
            <a:endParaRPr/>
          </a:p>
        </p:txBody>
      </p:sp>
      <p:pic>
        <p:nvPicPr>
          <p:cNvPr id="478" name="Google Shape;478;g338594f2e49_1_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683275" y="1557850"/>
            <a:ext cx="8825450" cy="40702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2"/>
          <p:cNvSpPr txBox="1">
            <a:spLocks noGrp="1"/>
          </p:cNvSpPr>
          <p:nvPr>
            <p:ph type="ctrTitle"/>
          </p:nvPr>
        </p:nvSpPr>
        <p:spPr>
          <a:xfrm>
            <a:off x="1524000" y="2019743"/>
            <a:ext cx="9144000" cy="1031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Exercise Time</a:t>
            </a:r>
            <a:endParaRPr sz="3600" b="1"/>
          </a:p>
        </p:txBody>
      </p:sp>
      <p:cxnSp>
        <p:nvCxnSpPr>
          <p:cNvPr id="484" name="Google Shape;484;p42"/>
          <p:cNvCxnSpPr/>
          <p:nvPr/>
        </p:nvCxnSpPr>
        <p:spPr>
          <a:xfrm>
            <a:off x="1503350" y="3167350"/>
            <a:ext cx="9398700" cy="0"/>
          </a:xfrm>
          <a:prstGeom prst="straightConnector1">
            <a:avLst/>
          </a:prstGeom>
          <a:noFill/>
          <a:ln w="28575" cap="flat" cmpd="sng">
            <a:solidFill>
              <a:srgbClr val="C00000"/>
            </a:solidFill>
            <a:prstDash val="dash"/>
            <a:round/>
            <a:headEnd type="none" w="sm" len="sm"/>
            <a:tailEnd type="none" w="sm" len="sm"/>
          </a:ln>
        </p:spPr>
      </p:cxnSp>
      <p:pic>
        <p:nvPicPr>
          <p:cNvPr id="485" name="Google Shape;485;p42"/>
          <p:cNvPicPr preferRelativeResize="0"/>
          <p:nvPr/>
        </p:nvPicPr>
        <p:blipFill rotWithShape="1">
          <a:blip r:embed="rId3">
            <a:alphaModFix/>
          </a:blip>
          <a:srcRect/>
          <a:stretch/>
        </p:blipFill>
        <p:spPr>
          <a:xfrm>
            <a:off x="9641452" y="2019148"/>
            <a:ext cx="1148200" cy="1148200"/>
          </a:xfrm>
          <a:prstGeom prst="rect">
            <a:avLst/>
          </a:prstGeom>
          <a:noFill/>
          <a:ln>
            <a:noFill/>
          </a:ln>
        </p:spPr>
      </p:pic>
      <p:sp>
        <p:nvSpPr>
          <p:cNvPr id="486" name="Google Shape;486;p42"/>
          <p:cNvSpPr txBox="1"/>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rgbClr val="000000"/>
              </a:buClr>
              <a:buSzPts val="2300"/>
              <a:buFont typeface="Arial"/>
              <a:buNone/>
            </a:pPr>
            <a:fld id="{00000000-1234-1234-1234-123412341234}" type="slidenum">
              <a:rPr lang="en-US" sz="2300" b="0" i="0" u="none" strike="noStrike" cap="none">
                <a:solidFill>
                  <a:schemeClr val="dk1"/>
                </a:solidFill>
                <a:latin typeface="Playfair Display"/>
                <a:ea typeface="Playfair Display"/>
                <a:cs typeface="Playfair Display"/>
                <a:sym typeface="Playfair Display"/>
              </a:rPr>
              <a:t>38</a:t>
            </a:fld>
            <a:endParaRPr sz="2300" b="0" i="0" u="none" strike="noStrike" cap="none">
              <a:solidFill>
                <a:schemeClr val="dk1"/>
              </a:solidFill>
              <a:latin typeface="Playfair Display"/>
              <a:ea typeface="Playfair Display"/>
              <a:cs typeface="Playfair Display"/>
              <a:sym typeface="Playfair Display"/>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338594f2e49_0_31"/>
          <p:cNvSpPr txBox="1">
            <a:spLocks noGrp="1"/>
          </p:cNvSpPr>
          <p:nvPr>
            <p:ph type="ctrTitle"/>
          </p:nvPr>
        </p:nvSpPr>
        <p:spPr>
          <a:xfrm>
            <a:off x="1524000" y="2019743"/>
            <a:ext cx="9144000" cy="1031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Ethics and Factual Consistency</a:t>
            </a:r>
            <a:endParaRPr sz="3600" b="1"/>
          </a:p>
        </p:txBody>
      </p:sp>
      <p:sp>
        <p:nvSpPr>
          <p:cNvPr id="492" name="Google Shape;492;g338594f2e49_0_3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39</a:t>
            </a:fld>
            <a:endParaRPr/>
          </a:p>
        </p:txBody>
      </p:sp>
      <p:cxnSp>
        <p:nvCxnSpPr>
          <p:cNvPr id="493" name="Google Shape;493;g338594f2e49_0_31"/>
          <p:cNvCxnSpPr/>
          <p:nvPr/>
        </p:nvCxnSpPr>
        <p:spPr>
          <a:xfrm>
            <a:off x="1503350" y="3167350"/>
            <a:ext cx="9398700" cy="0"/>
          </a:xfrm>
          <a:prstGeom prst="straightConnector1">
            <a:avLst/>
          </a:prstGeom>
          <a:noFill/>
          <a:ln w="28575" cap="flat" cmpd="sng">
            <a:solidFill>
              <a:srgbClr val="C00000"/>
            </a:solidFill>
            <a:prstDash val="dash"/>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337e9ec7740_0_39"/>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Applications</a:t>
            </a:r>
            <a:endParaRPr sz="3600"/>
          </a:p>
        </p:txBody>
      </p:sp>
      <p:sp>
        <p:nvSpPr>
          <p:cNvPr id="118" name="Google Shape;118;g337e9ec7740_0_39"/>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4</a:t>
            </a:fld>
            <a:endParaRPr/>
          </a:p>
        </p:txBody>
      </p:sp>
      <p:sp>
        <p:nvSpPr>
          <p:cNvPr id="119" name="Google Shape;119;g337e9ec7740_0_39"/>
          <p:cNvSpPr txBox="1">
            <a:spLocks noGrp="1"/>
          </p:cNvSpPr>
          <p:nvPr>
            <p:ph type="body" idx="1"/>
          </p:nvPr>
        </p:nvSpPr>
        <p:spPr>
          <a:xfrm>
            <a:off x="838200" y="1825625"/>
            <a:ext cx="10515600" cy="3880200"/>
          </a:xfrm>
          <a:prstGeom prst="rect">
            <a:avLst/>
          </a:prstGeom>
        </p:spPr>
        <p:txBody>
          <a:bodyPr spcFirstLastPara="1" wrap="square" lIns="91425" tIns="45700" rIns="91425" bIns="45700" anchor="t" anchorCtr="0">
            <a:normAutofit/>
          </a:bodyPr>
          <a:lstStyle/>
          <a:p>
            <a:pPr marL="457200" lvl="0" indent="-355600" algn="l" rtl="0">
              <a:spcBef>
                <a:spcPts val="500"/>
              </a:spcBef>
              <a:spcAft>
                <a:spcPts val="0"/>
              </a:spcAft>
              <a:buSzPts val="2000"/>
              <a:buChar char="●"/>
            </a:pPr>
            <a:r>
              <a:rPr lang="en-US" sz="2000" b="1"/>
              <a:t>Text-to-Image Generation</a:t>
            </a:r>
            <a:r>
              <a:rPr lang="en-US" sz="2000"/>
              <a:t>: Creating visuals directly from textual descriptions.</a:t>
            </a:r>
            <a:endParaRPr sz="2000"/>
          </a:p>
          <a:p>
            <a:pPr marL="914400" lvl="0" indent="0" algn="l" rtl="0">
              <a:lnSpc>
                <a:spcPct val="115000"/>
              </a:lnSpc>
              <a:spcBef>
                <a:spcPts val="1000"/>
              </a:spcBef>
              <a:spcAft>
                <a:spcPts val="1000"/>
              </a:spcAft>
              <a:buNone/>
            </a:pP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338594f2e49_0_111"/>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Trustworthy AI: </a:t>
            </a:r>
            <a:r>
              <a:rPr lang="en-US" sz="3600"/>
              <a:t>Why?</a:t>
            </a:r>
            <a:endParaRPr sz="3600"/>
          </a:p>
        </p:txBody>
      </p:sp>
      <p:sp>
        <p:nvSpPr>
          <p:cNvPr id="499" name="Google Shape;499;g338594f2e49_0_111"/>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40</a:t>
            </a:fld>
            <a:endParaRPr/>
          </a:p>
        </p:txBody>
      </p:sp>
      <p:sp>
        <p:nvSpPr>
          <p:cNvPr id="500" name="Google Shape;500;g338594f2e49_0_111"/>
          <p:cNvSpPr txBox="1"/>
          <p:nvPr/>
        </p:nvSpPr>
        <p:spPr>
          <a:xfrm>
            <a:off x="938000" y="1908600"/>
            <a:ext cx="10219800" cy="759900"/>
          </a:xfrm>
          <a:prstGeom prst="rect">
            <a:avLst/>
          </a:prstGeom>
          <a:noFill/>
          <a:ln>
            <a:noFill/>
          </a:ln>
        </p:spPr>
        <p:txBody>
          <a:bodyPr spcFirstLastPara="1" wrap="square" lIns="91425" tIns="45700" rIns="91425" bIns="45700" anchor="t" anchorCtr="0">
            <a:normAutofit fontScale="70000" lnSpcReduction="20000"/>
          </a:bodyPr>
          <a:lstStyle/>
          <a:p>
            <a:pPr marL="0" lvl="0" indent="0" algn="just" rtl="0">
              <a:lnSpc>
                <a:spcPct val="150000"/>
              </a:lnSpc>
              <a:spcBef>
                <a:spcPts val="1000"/>
              </a:spcBef>
              <a:spcAft>
                <a:spcPts val="0"/>
              </a:spcAft>
              <a:buNone/>
            </a:pPr>
            <a:r>
              <a:rPr lang="en-US" sz="1800">
                <a:solidFill>
                  <a:schemeClr val="dk1"/>
                </a:solidFill>
              </a:rPr>
              <a:t>LLMs and LVLMs have had a severe impact in academic research in industry due to their robust performance at performing a variety of tasks</a:t>
            </a:r>
            <a:endParaRPr sz="1800">
              <a:solidFill>
                <a:schemeClr val="dk1"/>
              </a:solidFill>
            </a:endParaRPr>
          </a:p>
        </p:txBody>
      </p:sp>
      <p:sp>
        <p:nvSpPr>
          <p:cNvPr id="501" name="Google Shape;501;g338594f2e49_0_111"/>
          <p:cNvSpPr txBox="1"/>
          <p:nvPr/>
        </p:nvSpPr>
        <p:spPr>
          <a:xfrm>
            <a:off x="1505101" y="2983075"/>
            <a:ext cx="8924400" cy="722100"/>
          </a:xfrm>
          <a:prstGeom prst="rect">
            <a:avLst/>
          </a:prstGeom>
          <a:noFill/>
          <a:ln>
            <a:noFill/>
          </a:ln>
        </p:spPr>
        <p:txBody>
          <a:bodyPr spcFirstLastPara="1" wrap="square" lIns="91425" tIns="45700" rIns="91425" bIns="45700" anchor="t" anchorCtr="0">
            <a:normAutofit/>
          </a:bodyPr>
          <a:lstStyle/>
          <a:p>
            <a:pPr marL="0" lvl="0" indent="0" algn="ctr" rtl="0">
              <a:lnSpc>
                <a:spcPct val="115000"/>
              </a:lnSpc>
              <a:spcBef>
                <a:spcPts val="1000"/>
              </a:spcBef>
              <a:spcAft>
                <a:spcPts val="0"/>
              </a:spcAft>
              <a:buNone/>
            </a:pPr>
            <a:r>
              <a:rPr lang="en-US" sz="1800" b="1"/>
              <a:t>How do we ensure their reliability and safety?</a:t>
            </a:r>
            <a:endParaRPr sz="1800" b="1">
              <a:solidFill>
                <a:srgbClr val="000000"/>
              </a:solidFill>
            </a:endParaRPr>
          </a:p>
        </p:txBody>
      </p:sp>
      <p:sp>
        <p:nvSpPr>
          <p:cNvPr id="502" name="Google Shape;502;g338594f2e49_0_111"/>
          <p:cNvSpPr/>
          <p:nvPr/>
        </p:nvSpPr>
        <p:spPr>
          <a:xfrm>
            <a:off x="549250" y="4476950"/>
            <a:ext cx="2448300" cy="564300"/>
          </a:xfrm>
          <a:prstGeom prst="roundRect">
            <a:avLst>
              <a:gd name="adj" fmla="val 16667"/>
            </a:avLst>
          </a:prstGeom>
          <a:solidFill>
            <a:srgbClr val="E06666"/>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Hallucinations</a:t>
            </a:r>
            <a:endParaRPr sz="1800" b="1">
              <a:solidFill>
                <a:srgbClr val="FFFFFF"/>
              </a:solidFill>
            </a:endParaRPr>
          </a:p>
        </p:txBody>
      </p:sp>
      <p:sp>
        <p:nvSpPr>
          <p:cNvPr id="503" name="Google Shape;503;g338594f2e49_0_111"/>
          <p:cNvSpPr/>
          <p:nvPr/>
        </p:nvSpPr>
        <p:spPr>
          <a:xfrm>
            <a:off x="3436266" y="4476950"/>
            <a:ext cx="2448300" cy="564300"/>
          </a:xfrm>
          <a:prstGeom prst="roundRect">
            <a:avLst>
              <a:gd name="adj" fmla="val 16667"/>
            </a:avLst>
          </a:prstGeom>
          <a:solidFill>
            <a:srgbClr val="E06666"/>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Harmful Content</a:t>
            </a:r>
            <a:endParaRPr sz="1800" b="1">
              <a:solidFill>
                <a:srgbClr val="FFFFFF"/>
              </a:solidFill>
            </a:endParaRPr>
          </a:p>
        </p:txBody>
      </p:sp>
      <p:sp>
        <p:nvSpPr>
          <p:cNvPr id="504" name="Google Shape;504;g338594f2e49_0_111"/>
          <p:cNvSpPr/>
          <p:nvPr/>
        </p:nvSpPr>
        <p:spPr>
          <a:xfrm>
            <a:off x="6323281" y="4476950"/>
            <a:ext cx="2448300" cy="564300"/>
          </a:xfrm>
          <a:prstGeom prst="roundRect">
            <a:avLst>
              <a:gd name="adj" fmla="val 16667"/>
            </a:avLst>
          </a:prstGeom>
          <a:solidFill>
            <a:srgbClr val="E06666"/>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Bias Amplification</a:t>
            </a:r>
            <a:endParaRPr sz="1800" b="1">
              <a:solidFill>
                <a:srgbClr val="FFFFFF"/>
              </a:solidFill>
            </a:endParaRPr>
          </a:p>
        </p:txBody>
      </p:sp>
      <p:sp>
        <p:nvSpPr>
          <p:cNvPr id="505" name="Google Shape;505;g338594f2e49_0_111"/>
          <p:cNvSpPr txBox="1"/>
          <p:nvPr/>
        </p:nvSpPr>
        <p:spPr>
          <a:xfrm>
            <a:off x="1505101" y="3581400"/>
            <a:ext cx="8924400" cy="486900"/>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115000"/>
              </a:lnSpc>
              <a:spcBef>
                <a:spcPts val="1000"/>
              </a:spcBef>
              <a:spcAft>
                <a:spcPts val="0"/>
              </a:spcAft>
              <a:buNone/>
            </a:pPr>
            <a:r>
              <a:rPr lang="en-US" sz="1800" b="1"/>
              <a:t>How do we ensure their </a:t>
            </a:r>
            <a:r>
              <a:rPr lang="en-US" sz="1800" b="1">
                <a:solidFill>
                  <a:srgbClr val="E69138"/>
                </a:solidFill>
              </a:rPr>
              <a:t>responsible deployment</a:t>
            </a:r>
            <a:r>
              <a:rPr lang="en-US" sz="1800" b="1"/>
              <a:t>?</a:t>
            </a:r>
            <a:endParaRPr sz="1800" b="1">
              <a:solidFill>
                <a:srgbClr val="000000"/>
              </a:solidFill>
            </a:endParaRPr>
          </a:p>
        </p:txBody>
      </p:sp>
      <p:sp>
        <p:nvSpPr>
          <p:cNvPr id="506" name="Google Shape;506;g338594f2e49_0_111"/>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rgbClr val="FFFFFF"/>
                </a:solidFill>
              </a:rPr>
              <a:t>Liu, Y., Yao, Y., Ton, J. F., Zhang, X., Guo, R., Cheng, H., ... &amp; Li, H. (2023). Trustworthy llms: a survey and guideline for evaluating large language models' alignment. arXiv preprint arXiv:2308.05374.</a:t>
            </a: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p:txBody>
      </p:sp>
      <p:sp>
        <p:nvSpPr>
          <p:cNvPr id="507" name="Google Shape;507;g338594f2e49_0_111"/>
          <p:cNvSpPr/>
          <p:nvPr/>
        </p:nvSpPr>
        <p:spPr>
          <a:xfrm>
            <a:off x="9210297" y="4476950"/>
            <a:ext cx="2448300" cy="564300"/>
          </a:xfrm>
          <a:prstGeom prst="roundRect">
            <a:avLst>
              <a:gd name="adj" fmla="val 16667"/>
            </a:avLst>
          </a:prstGeom>
          <a:solidFill>
            <a:srgbClr val="E06666"/>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rPr>
              <a:t>Misinformation</a:t>
            </a:r>
            <a:endParaRPr sz="18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g338594f2e49_0_139"/>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Trustworthy AI: </a:t>
            </a:r>
            <a:r>
              <a:rPr lang="en-US" sz="3600"/>
              <a:t>Misinformation</a:t>
            </a:r>
            <a:endParaRPr sz="3600"/>
          </a:p>
        </p:txBody>
      </p:sp>
      <p:sp>
        <p:nvSpPr>
          <p:cNvPr id="513" name="Google Shape;513;g338594f2e49_0_139"/>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41</a:t>
            </a:fld>
            <a:endParaRPr/>
          </a:p>
        </p:txBody>
      </p:sp>
      <p:sp>
        <p:nvSpPr>
          <p:cNvPr id="514" name="Google Shape;514;g338594f2e49_0_139"/>
          <p:cNvSpPr txBox="1"/>
          <p:nvPr/>
        </p:nvSpPr>
        <p:spPr>
          <a:xfrm>
            <a:off x="938000" y="1908600"/>
            <a:ext cx="10219800" cy="759900"/>
          </a:xfrm>
          <a:prstGeom prst="rect">
            <a:avLst/>
          </a:prstGeom>
          <a:noFill/>
          <a:ln>
            <a:noFill/>
          </a:ln>
        </p:spPr>
        <p:txBody>
          <a:bodyPr spcFirstLastPara="1" wrap="square" lIns="91425" tIns="45700" rIns="91425" bIns="45700" anchor="t" anchorCtr="0">
            <a:normAutofit fontScale="85000" lnSpcReduction="10000"/>
          </a:bodyPr>
          <a:lstStyle/>
          <a:p>
            <a:pPr marL="0" lvl="0" indent="0" algn="just" rtl="0">
              <a:lnSpc>
                <a:spcPct val="150000"/>
              </a:lnSpc>
              <a:spcBef>
                <a:spcPts val="1000"/>
              </a:spcBef>
              <a:spcAft>
                <a:spcPts val="0"/>
              </a:spcAft>
              <a:buNone/>
            </a:pPr>
            <a:r>
              <a:rPr lang="en-US" sz="1800" b="1">
                <a:solidFill>
                  <a:srgbClr val="E69138"/>
                </a:solidFill>
              </a:rPr>
              <a:t>False</a:t>
            </a:r>
            <a:r>
              <a:rPr lang="en-US" sz="1800">
                <a:solidFill>
                  <a:schemeClr val="dk1"/>
                </a:solidFill>
              </a:rPr>
              <a:t> or </a:t>
            </a:r>
            <a:r>
              <a:rPr lang="en-US" sz="1800" b="1">
                <a:solidFill>
                  <a:srgbClr val="E69138"/>
                </a:solidFill>
              </a:rPr>
              <a:t>misleading</a:t>
            </a:r>
            <a:r>
              <a:rPr lang="en-US" sz="1800">
                <a:solidFill>
                  <a:schemeClr val="dk1"/>
                </a:solidFill>
              </a:rPr>
              <a:t> information that an LLM generates. It can be due to hallucinations or biases in its training data. </a:t>
            </a:r>
            <a:endParaRPr sz="1800">
              <a:solidFill>
                <a:schemeClr val="dk1"/>
              </a:solidFill>
            </a:endParaRPr>
          </a:p>
        </p:txBody>
      </p:sp>
      <p:sp>
        <p:nvSpPr>
          <p:cNvPr id="515" name="Google Shape;515;g338594f2e49_0_139"/>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rgbClr val="FFFFFF"/>
                </a:solidFill>
              </a:rPr>
              <a:t>Liu, Y., Yao, Y., Ton, J. F., Zhang, X., Guo, R., Cheng, H., ... &amp; Li, H. (2023). Trustworthy llms: a survey and guideline for evaluating large language models' alignment. arXiv preprint arXiv:2308.05374.</a:t>
            </a: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p:txBody>
      </p:sp>
      <p:pic>
        <p:nvPicPr>
          <p:cNvPr id="516" name="Google Shape;516;g338594f2e49_0_139"/>
          <p:cNvPicPr preferRelativeResize="0"/>
          <p:nvPr/>
        </p:nvPicPr>
        <p:blipFill>
          <a:blip r:embed="rId3">
            <a:alphaModFix/>
          </a:blip>
          <a:stretch>
            <a:fillRect/>
          </a:stretch>
        </p:blipFill>
        <p:spPr>
          <a:xfrm>
            <a:off x="2328975" y="3475225"/>
            <a:ext cx="8951899" cy="2137050"/>
          </a:xfrm>
          <a:prstGeom prst="rect">
            <a:avLst/>
          </a:prstGeom>
          <a:noFill/>
          <a:ln>
            <a:noFill/>
          </a:ln>
        </p:spPr>
      </p:pic>
      <p:sp>
        <p:nvSpPr>
          <p:cNvPr id="517" name="Google Shape;517;g338594f2e49_0_139"/>
          <p:cNvSpPr txBox="1"/>
          <p:nvPr/>
        </p:nvSpPr>
        <p:spPr>
          <a:xfrm>
            <a:off x="9514675" y="5558475"/>
            <a:ext cx="1349700" cy="365100"/>
          </a:xfrm>
          <a:prstGeom prst="rect">
            <a:avLst/>
          </a:prstGeom>
          <a:noFill/>
          <a:ln>
            <a:noFill/>
          </a:ln>
        </p:spPr>
        <p:txBody>
          <a:bodyPr spcFirstLastPara="1" wrap="square" lIns="91425" tIns="45700" rIns="91425" bIns="45700" anchor="t" anchorCtr="0">
            <a:normAutofit fontScale="47500" lnSpcReduction="20000"/>
          </a:bodyPr>
          <a:lstStyle/>
          <a:p>
            <a:pPr marL="0" lvl="0" indent="0" algn="r" rtl="0">
              <a:lnSpc>
                <a:spcPct val="150000"/>
              </a:lnSpc>
              <a:spcBef>
                <a:spcPts val="1000"/>
              </a:spcBef>
              <a:spcAft>
                <a:spcPts val="0"/>
              </a:spcAft>
              <a:buNone/>
            </a:pPr>
            <a:r>
              <a:rPr lang="en-US">
                <a:solidFill>
                  <a:schemeClr val="dk1"/>
                </a:solidFill>
              </a:rPr>
              <a:t>(May 2023)</a:t>
            </a:r>
            <a:endParaRPr>
              <a:solidFill>
                <a:schemeClr val="dk1"/>
              </a:solidFill>
            </a:endParaRPr>
          </a:p>
        </p:txBody>
      </p:sp>
      <p:sp>
        <p:nvSpPr>
          <p:cNvPr id="518" name="Google Shape;518;g338594f2e49_0_139"/>
          <p:cNvSpPr txBox="1"/>
          <p:nvPr/>
        </p:nvSpPr>
        <p:spPr>
          <a:xfrm>
            <a:off x="704825" y="46965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19" name="Google Shape;519;g338594f2e49_0_139"/>
          <p:cNvSpPr/>
          <p:nvPr/>
        </p:nvSpPr>
        <p:spPr>
          <a:xfrm>
            <a:off x="3558750" y="4215825"/>
            <a:ext cx="7395000" cy="420900"/>
          </a:xfrm>
          <a:prstGeom prst="roundRect">
            <a:avLst>
              <a:gd name="adj" fmla="val 16667"/>
            </a:avLst>
          </a:prstGeom>
          <a:solidFill>
            <a:srgbClr val="5FED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t>Luxembourg became part of the Spanish Netherlands and was later ceded to the Austrian Habsburgs in 1714 (Treaty of Rastatt).</a:t>
            </a:r>
            <a:endParaRPr sz="1200" b="1"/>
          </a:p>
        </p:txBody>
      </p:sp>
      <p:sp>
        <p:nvSpPr>
          <p:cNvPr id="520" name="Google Shape;520;g338594f2e49_0_139"/>
          <p:cNvSpPr/>
          <p:nvPr/>
        </p:nvSpPr>
        <p:spPr>
          <a:xfrm>
            <a:off x="3558750" y="5127300"/>
            <a:ext cx="7395000" cy="420900"/>
          </a:xfrm>
          <a:prstGeom prst="roundRect">
            <a:avLst>
              <a:gd name="adj" fmla="val 16667"/>
            </a:avLst>
          </a:prstGeom>
          <a:solidFill>
            <a:srgbClr val="5FED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t>In 54 BC, Caesar was engaged in campaigns against the Belgic tribes (Eburones, Nervii, etc.), but the full Roman control of the area was not immediate or complete.</a:t>
            </a:r>
            <a:endParaRPr sz="1200" b="1"/>
          </a:p>
        </p:txBody>
      </p:sp>
      <p:sp>
        <p:nvSpPr>
          <p:cNvPr id="521" name="Google Shape;521;g338594f2e49_0_139"/>
          <p:cNvSpPr/>
          <p:nvPr/>
        </p:nvSpPr>
        <p:spPr>
          <a:xfrm>
            <a:off x="1981200" y="2820313"/>
            <a:ext cx="2912700" cy="503100"/>
          </a:xfrm>
          <a:prstGeom prst="roundRect">
            <a:avLst>
              <a:gd name="adj" fmla="val 16667"/>
            </a:avLst>
          </a:prstGeom>
          <a:solidFill>
            <a:srgbClr val="6D9EEB"/>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solidFill>
                  <a:srgbClr val="FFFFFF"/>
                </a:solidFill>
              </a:rPr>
              <a:t>Inaccurate training data</a:t>
            </a:r>
            <a:endParaRPr sz="1700">
              <a:solidFill>
                <a:srgbClr val="FFFFFF"/>
              </a:solidFill>
            </a:endParaRPr>
          </a:p>
        </p:txBody>
      </p:sp>
      <p:sp>
        <p:nvSpPr>
          <p:cNvPr id="522" name="Google Shape;522;g338594f2e49_0_139"/>
          <p:cNvSpPr/>
          <p:nvPr/>
        </p:nvSpPr>
        <p:spPr>
          <a:xfrm>
            <a:off x="6899500" y="2820313"/>
            <a:ext cx="2912700" cy="503100"/>
          </a:xfrm>
          <a:prstGeom prst="roundRect">
            <a:avLst>
              <a:gd name="adj" fmla="val 16667"/>
            </a:avLst>
          </a:prstGeom>
          <a:solidFill>
            <a:srgbClr val="6D9EEB"/>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solidFill>
                  <a:srgbClr val="FFFFFF"/>
                </a:solidFill>
              </a:rPr>
              <a:t>Lack of fact checking</a:t>
            </a:r>
            <a:endParaRPr sz="17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g338594f2e49_0_168"/>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Trustworthy AI: </a:t>
            </a:r>
            <a:r>
              <a:rPr lang="en-US" sz="3600"/>
              <a:t>Hallucinations</a:t>
            </a:r>
            <a:endParaRPr sz="3600"/>
          </a:p>
        </p:txBody>
      </p:sp>
      <p:sp>
        <p:nvSpPr>
          <p:cNvPr id="528" name="Google Shape;528;g338594f2e49_0_168"/>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42</a:t>
            </a:fld>
            <a:endParaRPr/>
          </a:p>
        </p:txBody>
      </p:sp>
      <p:sp>
        <p:nvSpPr>
          <p:cNvPr id="529" name="Google Shape;529;g338594f2e49_0_168"/>
          <p:cNvSpPr txBox="1"/>
          <p:nvPr/>
        </p:nvSpPr>
        <p:spPr>
          <a:xfrm>
            <a:off x="938000" y="1908600"/>
            <a:ext cx="11078700" cy="9576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r>
              <a:rPr lang="en-US" sz="1800">
                <a:solidFill>
                  <a:schemeClr val="dk1"/>
                </a:solidFill>
              </a:rPr>
              <a:t>The model generates </a:t>
            </a:r>
            <a:r>
              <a:rPr lang="en-US" sz="1800" b="1">
                <a:solidFill>
                  <a:srgbClr val="E69138"/>
                </a:solidFill>
              </a:rPr>
              <a:t>false</a:t>
            </a:r>
            <a:r>
              <a:rPr lang="en-US" sz="1800">
                <a:solidFill>
                  <a:schemeClr val="dk1"/>
                </a:solidFill>
              </a:rPr>
              <a:t>, </a:t>
            </a:r>
            <a:r>
              <a:rPr lang="en-US" sz="1800" b="1">
                <a:solidFill>
                  <a:srgbClr val="E69138"/>
                </a:solidFill>
              </a:rPr>
              <a:t>incorrect</a:t>
            </a:r>
            <a:r>
              <a:rPr lang="en-US" sz="1800">
                <a:solidFill>
                  <a:schemeClr val="dk1"/>
                </a:solidFill>
              </a:rPr>
              <a:t>, or </a:t>
            </a:r>
            <a:r>
              <a:rPr lang="en-US" sz="1800" b="1">
                <a:solidFill>
                  <a:srgbClr val="E69138"/>
                </a:solidFill>
              </a:rPr>
              <a:t>nonsensical information</a:t>
            </a:r>
            <a:r>
              <a:rPr lang="en-US" sz="1800">
                <a:solidFill>
                  <a:schemeClr val="dk1"/>
                </a:solidFill>
              </a:rPr>
              <a:t> that is not based on real-world data. </a:t>
            </a:r>
            <a:endParaRPr sz="1800">
              <a:solidFill>
                <a:schemeClr val="dk1"/>
              </a:solidFill>
            </a:endParaRPr>
          </a:p>
        </p:txBody>
      </p:sp>
      <p:sp>
        <p:nvSpPr>
          <p:cNvPr id="530" name="Google Shape;530;g338594f2e49_0_168"/>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rgbClr val="FFFFFF"/>
                </a:solidFill>
              </a:rPr>
              <a:t>Liu, Y., Yao, Y., Ton, J. F., Zhang, X., Guo, R., Cheng, H., ... &amp; Li, H. (2023). Trustworthy llms: a survey and guideline for evaluating large language models' alignment. arXiv preprint arXiv:2308.05374.</a:t>
            </a: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p:txBody>
      </p:sp>
      <p:sp>
        <p:nvSpPr>
          <p:cNvPr id="531" name="Google Shape;531;g338594f2e49_0_168"/>
          <p:cNvSpPr txBox="1"/>
          <p:nvPr/>
        </p:nvSpPr>
        <p:spPr>
          <a:xfrm>
            <a:off x="3174750" y="2462875"/>
            <a:ext cx="5842500" cy="545100"/>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150000"/>
              </a:lnSpc>
              <a:spcBef>
                <a:spcPts val="1000"/>
              </a:spcBef>
              <a:spcAft>
                <a:spcPts val="0"/>
              </a:spcAft>
              <a:buNone/>
            </a:pPr>
            <a:r>
              <a:rPr lang="en-US" sz="1700" b="1"/>
              <a:t>Hallucinations and misinformation </a:t>
            </a:r>
            <a:r>
              <a:rPr lang="en-US" sz="1700" b="1">
                <a:solidFill>
                  <a:srgbClr val="CC0000"/>
                </a:solidFill>
              </a:rPr>
              <a:t>are not the same</a:t>
            </a:r>
            <a:endParaRPr sz="1700">
              <a:solidFill>
                <a:srgbClr val="CC0000"/>
              </a:solidFill>
            </a:endParaRPr>
          </a:p>
        </p:txBody>
      </p:sp>
      <p:sp>
        <p:nvSpPr>
          <p:cNvPr id="532" name="Google Shape;532;g338594f2e49_0_168"/>
          <p:cNvSpPr txBox="1"/>
          <p:nvPr/>
        </p:nvSpPr>
        <p:spPr>
          <a:xfrm>
            <a:off x="3237650" y="2883900"/>
            <a:ext cx="5842500" cy="545100"/>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150000"/>
              </a:lnSpc>
              <a:spcBef>
                <a:spcPts val="1000"/>
              </a:spcBef>
              <a:spcAft>
                <a:spcPts val="0"/>
              </a:spcAft>
              <a:buNone/>
            </a:pPr>
            <a:r>
              <a:rPr lang="en-US" sz="1700" b="1"/>
              <a:t>But they are related!</a:t>
            </a:r>
            <a:endParaRPr sz="1700">
              <a:solidFill>
                <a:srgbClr val="CC0000"/>
              </a:solidFill>
            </a:endParaRPr>
          </a:p>
        </p:txBody>
      </p:sp>
      <p:grpSp>
        <p:nvGrpSpPr>
          <p:cNvPr id="533" name="Google Shape;533;g338594f2e49_0_168"/>
          <p:cNvGrpSpPr/>
          <p:nvPr/>
        </p:nvGrpSpPr>
        <p:grpSpPr>
          <a:xfrm>
            <a:off x="1951900" y="3644175"/>
            <a:ext cx="8288200" cy="503100"/>
            <a:chOff x="1808550" y="3491775"/>
            <a:chExt cx="8288200" cy="503100"/>
          </a:xfrm>
        </p:grpSpPr>
        <p:sp>
          <p:nvSpPr>
            <p:cNvPr id="534" name="Google Shape;534;g338594f2e49_0_168"/>
            <p:cNvSpPr/>
            <p:nvPr/>
          </p:nvSpPr>
          <p:spPr>
            <a:xfrm>
              <a:off x="1808550" y="3491775"/>
              <a:ext cx="2912700" cy="503100"/>
            </a:xfrm>
            <a:prstGeom prst="roundRect">
              <a:avLst>
                <a:gd name="adj" fmla="val 16667"/>
              </a:avLst>
            </a:prstGeom>
            <a:solidFill>
              <a:srgbClr val="6D9EEB"/>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solidFill>
                    <a:srgbClr val="FFFFFF"/>
                  </a:solidFill>
                </a:rPr>
                <a:t>Hallucination</a:t>
              </a:r>
              <a:endParaRPr sz="1700">
                <a:solidFill>
                  <a:srgbClr val="FFFFFF"/>
                </a:solidFill>
              </a:endParaRPr>
            </a:p>
          </p:txBody>
        </p:sp>
        <p:sp>
          <p:nvSpPr>
            <p:cNvPr id="535" name="Google Shape;535;g338594f2e49_0_168"/>
            <p:cNvSpPr/>
            <p:nvPr/>
          </p:nvSpPr>
          <p:spPr>
            <a:xfrm>
              <a:off x="7184050" y="3491775"/>
              <a:ext cx="2912700" cy="503100"/>
            </a:xfrm>
            <a:prstGeom prst="roundRect">
              <a:avLst>
                <a:gd name="adj" fmla="val 16667"/>
              </a:avLst>
            </a:prstGeom>
            <a:solidFill>
              <a:srgbClr val="6D9EEB"/>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solidFill>
                    <a:srgbClr val="FFFFFF"/>
                  </a:solidFill>
                </a:rPr>
                <a:t>Misinformation</a:t>
              </a:r>
              <a:endParaRPr sz="1700">
                <a:solidFill>
                  <a:srgbClr val="FFFFFF"/>
                </a:solidFill>
              </a:endParaRPr>
            </a:p>
          </p:txBody>
        </p:sp>
      </p:grpSp>
      <p:sp>
        <p:nvSpPr>
          <p:cNvPr id="536" name="Google Shape;536;g338594f2e49_0_168"/>
          <p:cNvSpPr txBox="1"/>
          <p:nvPr/>
        </p:nvSpPr>
        <p:spPr>
          <a:xfrm>
            <a:off x="7213000" y="4327025"/>
            <a:ext cx="3180300" cy="1119300"/>
          </a:xfrm>
          <a:prstGeom prst="rect">
            <a:avLst/>
          </a:prstGeom>
          <a:noFill/>
          <a:ln>
            <a:noFill/>
          </a:ln>
        </p:spPr>
        <p:txBody>
          <a:bodyPr spcFirstLastPara="1" wrap="square" lIns="91425" tIns="45700" rIns="91425" bIns="45700" anchor="t" anchorCtr="0">
            <a:normAutofit/>
          </a:bodyPr>
          <a:lstStyle/>
          <a:p>
            <a:pPr marL="0" lvl="0" indent="0" algn="ctr" rtl="0">
              <a:lnSpc>
                <a:spcPct val="150000"/>
              </a:lnSpc>
              <a:spcBef>
                <a:spcPts val="1000"/>
              </a:spcBef>
              <a:spcAft>
                <a:spcPts val="0"/>
              </a:spcAft>
              <a:buNone/>
            </a:pPr>
            <a:r>
              <a:rPr lang="en-US" sz="1700" b="1"/>
              <a:t>Wrong </a:t>
            </a:r>
            <a:r>
              <a:rPr lang="en-US" sz="1700"/>
              <a:t>or </a:t>
            </a:r>
            <a:r>
              <a:rPr lang="en-US" sz="1700" b="1"/>
              <a:t>biased</a:t>
            </a:r>
            <a:r>
              <a:rPr lang="en-US" sz="1700"/>
              <a:t> answers due to bad input information</a:t>
            </a:r>
            <a:endParaRPr sz="1700">
              <a:solidFill>
                <a:srgbClr val="CC0000"/>
              </a:solidFill>
            </a:endParaRPr>
          </a:p>
        </p:txBody>
      </p:sp>
      <p:sp>
        <p:nvSpPr>
          <p:cNvPr id="537" name="Google Shape;537;g338594f2e49_0_168"/>
          <p:cNvSpPr txBox="1"/>
          <p:nvPr/>
        </p:nvSpPr>
        <p:spPr>
          <a:xfrm>
            <a:off x="1861100" y="4327025"/>
            <a:ext cx="3180300" cy="1119300"/>
          </a:xfrm>
          <a:prstGeom prst="rect">
            <a:avLst/>
          </a:prstGeom>
          <a:noFill/>
          <a:ln>
            <a:noFill/>
          </a:ln>
        </p:spPr>
        <p:txBody>
          <a:bodyPr spcFirstLastPara="1" wrap="square" lIns="91425" tIns="45700" rIns="91425" bIns="45700" anchor="t" anchorCtr="0">
            <a:normAutofit/>
          </a:bodyPr>
          <a:lstStyle/>
          <a:p>
            <a:pPr marL="0" lvl="0" indent="0" algn="ctr" rtl="0">
              <a:lnSpc>
                <a:spcPct val="150000"/>
              </a:lnSpc>
              <a:spcBef>
                <a:spcPts val="1000"/>
              </a:spcBef>
              <a:spcAft>
                <a:spcPts val="0"/>
              </a:spcAft>
              <a:buNone/>
            </a:pPr>
            <a:r>
              <a:rPr lang="en-US" sz="1700" b="1"/>
              <a:t>Generative failure: </a:t>
            </a:r>
            <a:r>
              <a:rPr lang="en-US" sz="1700"/>
              <a:t>no real-world answer</a:t>
            </a:r>
            <a:endParaRPr sz="170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338594f2e49_0_215"/>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Trustworthy AI: </a:t>
            </a:r>
            <a:r>
              <a:rPr lang="en-US" sz="3600"/>
              <a:t>Hallucinations</a:t>
            </a:r>
            <a:endParaRPr sz="3600"/>
          </a:p>
        </p:txBody>
      </p:sp>
      <p:sp>
        <p:nvSpPr>
          <p:cNvPr id="543" name="Google Shape;543;g338594f2e49_0_215"/>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43</a:t>
            </a:fld>
            <a:endParaRPr/>
          </a:p>
        </p:txBody>
      </p:sp>
      <p:sp>
        <p:nvSpPr>
          <p:cNvPr id="544" name="Google Shape;544;g338594f2e49_0_215"/>
          <p:cNvSpPr txBox="1"/>
          <p:nvPr/>
        </p:nvSpPr>
        <p:spPr>
          <a:xfrm>
            <a:off x="938000" y="1908600"/>
            <a:ext cx="11078700" cy="9576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r>
              <a:rPr lang="en-US" sz="1800" b="1">
                <a:solidFill>
                  <a:srgbClr val="E69138"/>
                </a:solidFill>
              </a:rPr>
              <a:t>Intrinsic Hallucination:</a:t>
            </a:r>
            <a:r>
              <a:rPr lang="en-US" sz="1800" b="1">
                <a:solidFill>
                  <a:schemeClr val="dk1"/>
                </a:solidFill>
              </a:rPr>
              <a:t> </a:t>
            </a:r>
            <a:r>
              <a:rPr lang="en-US" sz="1800">
                <a:solidFill>
                  <a:schemeClr val="dk1"/>
                </a:solidFill>
              </a:rPr>
              <a:t>Fabricated contents that conflict with source content</a:t>
            </a:r>
            <a:endParaRPr sz="1800">
              <a:solidFill>
                <a:schemeClr val="dk1"/>
              </a:solidFill>
            </a:endParaRPr>
          </a:p>
        </p:txBody>
      </p:sp>
      <p:sp>
        <p:nvSpPr>
          <p:cNvPr id="545" name="Google Shape;545;g338594f2e49_0_215"/>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rgbClr val="FFFFFF"/>
                </a:solidFill>
              </a:rPr>
              <a:t>Liu, Y., Yao, Y., Ton, J. F., Zhang, X., Guo, R., Cheng, H., ... &amp; Li, H. (2023). Trustworthy llms: a survey and guideline for evaluating large language models' alignment. arXiv preprint arXiv:2308.05374.</a:t>
            </a: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p:txBody>
      </p:sp>
      <p:pic>
        <p:nvPicPr>
          <p:cNvPr id="546" name="Google Shape;546;g338594f2e49_0_21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951900" y="2353275"/>
            <a:ext cx="8288200" cy="1547546"/>
          </a:xfrm>
          <a:prstGeom prst="rect">
            <a:avLst/>
          </a:prstGeom>
          <a:noFill/>
          <a:ln>
            <a:noFill/>
          </a:ln>
        </p:spPr>
      </p:pic>
      <p:pic>
        <p:nvPicPr>
          <p:cNvPr id="547" name="Google Shape;547;g338594f2e49_0_215"/>
          <p:cNvPicPr preferRelativeResize="0"/>
          <p:nvPr/>
        </p:nvPicPr>
        <p:blipFill rotWithShape="1">
          <a:blip r:embed="rId4" cstate="print">
            <a:alphaModFix/>
            <a:extLst>
              <a:ext uri="{28A0092B-C50C-407E-A947-70E740481C1C}">
                <a14:useLocalDpi xmlns:a14="http://schemas.microsoft.com/office/drawing/2010/main"/>
              </a:ext>
            </a:extLst>
          </a:blip>
          <a:srcRect b="-40013"/>
          <a:stretch/>
        </p:blipFill>
        <p:spPr>
          <a:xfrm>
            <a:off x="1951900" y="4611623"/>
            <a:ext cx="8288200" cy="1019050"/>
          </a:xfrm>
          <a:prstGeom prst="rect">
            <a:avLst/>
          </a:prstGeom>
          <a:noFill/>
          <a:ln>
            <a:noFill/>
          </a:ln>
        </p:spPr>
      </p:pic>
      <p:sp>
        <p:nvSpPr>
          <p:cNvPr id="548" name="Google Shape;548;g338594f2e49_0_215"/>
          <p:cNvSpPr txBox="1"/>
          <p:nvPr/>
        </p:nvSpPr>
        <p:spPr>
          <a:xfrm>
            <a:off x="938000" y="4132475"/>
            <a:ext cx="11078700" cy="9576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r>
              <a:rPr lang="en-US" sz="1800" b="1">
                <a:solidFill>
                  <a:srgbClr val="E69138"/>
                </a:solidFill>
              </a:rPr>
              <a:t>Extrinsic Hallucination:</a:t>
            </a:r>
            <a:r>
              <a:rPr lang="en-US" sz="1800" b="1">
                <a:solidFill>
                  <a:schemeClr val="dk1"/>
                </a:solidFill>
              </a:rPr>
              <a:t> </a:t>
            </a:r>
            <a:r>
              <a:rPr lang="en-US" sz="1800">
                <a:solidFill>
                  <a:schemeClr val="dk1"/>
                </a:solidFill>
              </a:rPr>
              <a:t>Content that cannot be verified in the existing sources</a:t>
            </a:r>
            <a:endParaRPr sz="18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g338594f2e49_0_121"/>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Factual Consistency: </a:t>
            </a:r>
            <a:r>
              <a:rPr lang="en-US" sz="3600"/>
              <a:t>What? Why?</a:t>
            </a:r>
            <a:endParaRPr sz="3600"/>
          </a:p>
        </p:txBody>
      </p:sp>
      <p:sp>
        <p:nvSpPr>
          <p:cNvPr id="554" name="Google Shape;554;g338594f2e49_0_121"/>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44</a:t>
            </a:fld>
            <a:endParaRPr/>
          </a:p>
        </p:txBody>
      </p:sp>
      <p:sp>
        <p:nvSpPr>
          <p:cNvPr id="555" name="Google Shape;555;g338594f2e49_0_121"/>
          <p:cNvSpPr txBox="1"/>
          <p:nvPr/>
        </p:nvSpPr>
        <p:spPr>
          <a:xfrm>
            <a:off x="938000" y="1908600"/>
            <a:ext cx="10219800" cy="759900"/>
          </a:xfrm>
          <a:prstGeom prst="rect">
            <a:avLst/>
          </a:prstGeom>
          <a:noFill/>
          <a:ln>
            <a:noFill/>
          </a:ln>
        </p:spPr>
        <p:txBody>
          <a:bodyPr spcFirstLastPara="1" wrap="square" lIns="91425" tIns="45700" rIns="91425" bIns="45700" anchor="t" anchorCtr="0">
            <a:normAutofit fontScale="85000" lnSpcReduction="10000"/>
          </a:bodyPr>
          <a:lstStyle/>
          <a:p>
            <a:pPr marL="0" lvl="0" indent="0" algn="just" rtl="0">
              <a:lnSpc>
                <a:spcPct val="150000"/>
              </a:lnSpc>
              <a:spcBef>
                <a:spcPts val="1000"/>
              </a:spcBef>
              <a:spcAft>
                <a:spcPts val="0"/>
              </a:spcAft>
              <a:buNone/>
            </a:pPr>
            <a:r>
              <a:rPr lang="en-US" sz="1800">
                <a:solidFill>
                  <a:schemeClr val="dk1"/>
                </a:solidFill>
              </a:rPr>
              <a:t>Ensures that the model’s generated responses are </a:t>
            </a:r>
            <a:r>
              <a:rPr lang="en-US" sz="1800" b="1">
                <a:solidFill>
                  <a:schemeClr val="dk1"/>
                </a:solidFill>
              </a:rPr>
              <a:t>accurate</a:t>
            </a:r>
            <a:r>
              <a:rPr lang="en-US" sz="1800">
                <a:solidFill>
                  <a:schemeClr val="dk1"/>
                </a:solidFill>
              </a:rPr>
              <a:t>, </a:t>
            </a:r>
            <a:r>
              <a:rPr lang="en-US" sz="1800" b="1">
                <a:solidFill>
                  <a:schemeClr val="dk1"/>
                </a:solidFill>
              </a:rPr>
              <a:t>verifiable</a:t>
            </a:r>
            <a:r>
              <a:rPr lang="en-US" sz="1800">
                <a:solidFill>
                  <a:schemeClr val="dk1"/>
                </a:solidFill>
              </a:rPr>
              <a:t>, and </a:t>
            </a:r>
            <a:r>
              <a:rPr lang="en-US" sz="1800" b="1">
                <a:solidFill>
                  <a:srgbClr val="E59C30"/>
                </a:solidFill>
              </a:rPr>
              <a:t>aligned with real-world facts</a:t>
            </a:r>
            <a:endParaRPr sz="1800">
              <a:solidFill>
                <a:srgbClr val="E59C30"/>
              </a:solidFill>
            </a:endParaRPr>
          </a:p>
        </p:txBody>
      </p:sp>
      <p:sp>
        <p:nvSpPr>
          <p:cNvPr id="556" name="Google Shape;556;g338594f2e49_0_121"/>
          <p:cNvSpPr/>
          <p:nvPr/>
        </p:nvSpPr>
        <p:spPr>
          <a:xfrm>
            <a:off x="2694450" y="2871763"/>
            <a:ext cx="6803100" cy="759900"/>
          </a:xfrm>
          <a:prstGeom prst="roundRect">
            <a:avLst>
              <a:gd name="adj" fmla="val 13330"/>
            </a:avLst>
          </a:prstGeom>
          <a:noFill/>
          <a:ln w="19050" cap="flat" cmpd="sng">
            <a:solidFill>
              <a:srgbClr val="E69138"/>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A response is factually consistent if it </a:t>
            </a:r>
            <a:r>
              <a:rPr lang="en-US" sz="1600" b="1">
                <a:solidFill>
                  <a:srgbClr val="CC0000"/>
                </a:solidFill>
              </a:rPr>
              <a:t>does not</a:t>
            </a:r>
            <a:r>
              <a:rPr lang="en-US" sz="1600"/>
              <a:t> introduce false, misleading, or fabricated information </a:t>
            </a:r>
            <a:endParaRPr sz="1600"/>
          </a:p>
        </p:txBody>
      </p:sp>
      <p:sp>
        <p:nvSpPr>
          <p:cNvPr id="557" name="Google Shape;557;g338594f2e49_0_121"/>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rgbClr val="FFFFFF"/>
                </a:solidFill>
              </a:rPr>
              <a:t>Wang, C., Liu, X., Yue, Y., Tang, X., Zhang, T., Jiayang, C., ... &amp; Zhang, Y. (2023). Survey on factuality in large language models: Knowledge, retrieval and domain-specificity. arXiv preprint arXiv:2310.07521.</a:t>
            </a: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p:txBody>
      </p:sp>
      <p:sp>
        <p:nvSpPr>
          <p:cNvPr id="558" name="Google Shape;558;g338594f2e49_0_121"/>
          <p:cNvSpPr/>
          <p:nvPr/>
        </p:nvSpPr>
        <p:spPr>
          <a:xfrm>
            <a:off x="7154428" y="2566462"/>
            <a:ext cx="2424900" cy="383700"/>
          </a:xfrm>
          <a:prstGeom prst="roundRect">
            <a:avLst>
              <a:gd name="adj" fmla="val 16667"/>
            </a:avLst>
          </a:prstGeom>
          <a:solidFill>
            <a:srgbClr val="93C47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Trustworthy</a:t>
            </a:r>
            <a:endParaRPr sz="1600">
              <a:solidFill>
                <a:srgbClr val="FFFFFF"/>
              </a:solidFill>
            </a:endParaRPr>
          </a:p>
        </p:txBody>
      </p:sp>
      <p:sp>
        <p:nvSpPr>
          <p:cNvPr id="559" name="Google Shape;559;g338594f2e49_0_121"/>
          <p:cNvSpPr txBox="1"/>
          <p:nvPr/>
        </p:nvSpPr>
        <p:spPr>
          <a:xfrm>
            <a:off x="4329600" y="6410475"/>
            <a:ext cx="3000000" cy="38589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AutoNum type="arabicPeriod"/>
            </a:pPr>
            <a:r>
              <a:rPr lang="en-US" sz="1100" b="1">
                <a:solidFill>
                  <a:schemeClr val="dk1"/>
                </a:solidFill>
              </a:rPr>
              <a:t>Probabilistic Text Generation:</a:t>
            </a:r>
            <a:endParaRPr sz="1100" b="1">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a:solidFill>
                  <a:schemeClr val="dk1"/>
                </a:solidFill>
              </a:rPr>
              <a:t>LLMs </a:t>
            </a:r>
            <a:r>
              <a:rPr lang="en-US" sz="1100" b="1">
                <a:solidFill>
                  <a:schemeClr val="dk1"/>
                </a:solidFill>
              </a:rPr>
              <a:t>predict</a:t>
            </a:r>
            <a:r>
              <a:rPr lang="en-US" sz="1100">
                <a:solidFill>
                  <a:schemeClr val="dk1"/>
                </a:solidFill>
              </a:rPr>
              <a:t> the next likely word but </a:t>
            </a:r>
            <a:r>
              <a:rPr lang="en-US" sz="1100" b="1">
                <a:solidFill>
                  <a:schemeClr val="dk1"/>
                </a:solidFill>
              </a:rPr>
              <a:t>do not inherently understand truth</a:t>
            </a:r>
            <a:r>
              <a:rPr lang="en-US" sz="1100">
                <a:solidFill>
                  <a:schemeClr val="dk1"/>
                </a:solidFill>
              </a:rPr>
              <a:t>.</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sz="1100" b="1">
                <a:solidFill>
                  <a:schemeClr val="dk1"/>
                </a:solidFill>
              </a:rPr>
              <a:t>Lack of Real-Time Verification:</a:t>
            </a:r>
            <a:endParaRPr sz="1100" b="1">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a:solidFill>
                  <a:schemeClr val="dk1"/>
                </a:solidFill>
              </a:rPr>
              <a:t>Unlike search engines, most LLMs </a:t>
            </a:r>
            <a:r>
              <a:rPr lang="en-US" sz="1100" b="1">
                <a:solidFill>
                  <a:schemeClr val="dk1"/>
                </a:solidFill>
              </a:rPr>
              <a:t>do not cross-check against authoritative sources</a:t>
            </a:r>
            <a:r>
              <a:rPr lang="en-US" sz="1100">
                <a:solidFill>
                  <a:schemeClr val="dk1"/>
                </a:solidFill>
              </a:rPr>
              <a:t> before responding.</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sz="1100" b="1">
                <a:solidFill>
                  <a:schemeClr val="dk1"/>
                </a:solidFill>
              </a:rPr>
              <a:t>Training Data Bias &amp; Errors:</a:t>
            </a:r>
            <a:endParaRPr sz="1100" b="1">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a:solidFill>
                  <a:schemeClr val="dk1"/>
                </a:solidFill>
              </a:rPr>
              <a:t>If trained on </a:t>
            </a:r>
            <a:r>
              <a:rPr lang="en-US" sz="1100" b="1">
                <a:solidFill>
                  <a:schemeClr val="dk1"/>
                </a:solidFill>
              </a:rPr>
              <a:t>biased, outdated, or false</a:t>
            </a:r>
            <a:r>
              <a:rPr lang="en-US" sz="1100">
                <a:solidFill>
                  <a:schemeClr val="dk1"/>
                </a:solidFill>
              </a:rPr>
              <a:t> information, LLMs can replicate those mistakes.</a:t>
            </a:r>
            <a:endParaRPr sz="110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US" sz="1100" b="1">
                <a:solidFill>
                  <a:schemeClr val="dk1"/>
                </a:solidFill>
              </a:rPr>
              <a:t>Overconfidence in Responses:</a:t>
            </a:r>
            <a:endParaRPr sz="1100" b="1">
              <a:solidFill>
                <a:schemeClr val="dk1"/>
              </a:solidFill>
            </a:endParaRPr>
          </a:p>
          <a:p>
            <a:pPr marL="914400" lvl="1" indent="-298450" algn="l" rtl="0">
              <a:lnSpc>
                <a:spcPct val="115000"/>
              </a:lnSpc>
              <a:spcBef>
                <a:spcPts val="0"/>
              </a:spcBef>
              <a:spcAft>
                <a:spcPts val="0"/>
              </a:spcAft>
              <a:buClr>
                <a:schemeClr val="dk1"/>
              </a:buClr>
              <a:buSzPts val="1100"/>
              <a:buChar char="○"/>
            </a:pPr>
            <a:r>
              <a:rPr lang="en-US" sz="1100">
                <a:solidFill>
                  <a:schemeClr val="dk1"/>
                </a:solidFill>
              </a:rPr>
              <a:t>LLMs </a:t>
            </a:r>
            <a:r>
              <a:rPr lang="en-US" sz="1100" b="1">
                <a:solidFill>
                  <a:schemeClr val="dk1"/>
                </a:solidFill>
              </a:rPr>
              <a:t>do not express uncertainty well</a:t>
            </a:r>
            <a:r>
              <a:rPr lang="en-US" sz="1100">
                <a:solidFill>
                  <a:schemeClr val="dk1"/>
                </a:solidFill>
              </a:rPr>
              <a:t>, often generating wrong information with high confidence.</a:t>
            </a:r>
            <a:endParaRPr sz="1100">
              <a:solidFill>
                <a:schemeClr val="dk1"/>
              </a:solidFill>
            </a:endParaRPr>
          </a:p>
        </p:txBody>
      </p:sp>
      <p:sp>
        <p:nvSpPr>
          <p:cNvPr id="560" name="Google Shape;560;g338594f2e49_0_121"/>
          <p:cNvSpPr/>
          <p:nvPr/>
        </p:nvSpPr>
        <p:spPr>
          <a:xfrm>
            <a:off x="2096750" y="4058025"/>
            <a:ext cx="3202800" cy="423900"/>
          </a:xfrm>
          <a:prstGeom prst="roundRect">
            <a:avLst>
              <a:gd name="adj" fmla="val 16667"/>
            </a:avLst>
          </a:prstGeom>
          <a:solidFill>
            <a:srgbClr val="E06666"/>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Probabilistic Text Generation</a:t>
            </a:r>
            <a:endParaRPr sz="1600" b="1">
              <a:solidFill>
                <a:srgbClr val="FFFFFF"/>
              </a:solidFill>
            </a:endParaRPr>
          </a:p>
        </p:txBody>
      </p:sp>
      <p:sp>
        <p:nvSpPr>
          <p:cNvPr id="561" name="Google Shape;561;g338594f2e49_0_121"/>
          <p:cNvSpPr/>
          <p:nvPr/>
        </p:nvSpPr>
        <p:spPr>
          <a:xfrm>
            <a:off x="2096761" y="4972201"/>
            <a:ext cx="3202800" cy="423900"/>
          </a:xfrm>
          <a:prstGeom prst="roundRect">
            <a:avLst>
              <a:gd name="adj" fmla="val 16667"/>
            </a:avLst>
          </a:prstGeom>
          <a:solidFill>
            <a:srgbClr val="E06666"/>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No Verification</a:t>
            </a:r>
            <a:endParaRPr sz="1600" b="1">
              <a:solidFill>
                <a:srgbClr val="FFFFFF"/>
              </a:solidFill>
            </a:endParaRPr>
          </a:p>
        </p:txBody>
      </p:sp>
      <p:sp>
        <p:nvSpPr>
          <p:cNvPr id="562" name="Google Shape;562;g338594f2e49_0_121"/>
          <p:cNvSpPr/>
          <p:nvPr/>
        </p:nvSpPr>
        <p:spPr>
          <a:xfrm>
            <a:off x="6828162" y="4058025"/>
            <a:ext cx="3202800" cy="423900"/>
          </a:xfrm>
          <a:prstGeom prst="roundRect">
            <a:avLst>
              <a:gd name="adj" fmla="val 16667"/>
            </a:avLst>
          </a:prstGeom>
          <a:solidFill>
            <a:srgbClr val="E06666"/>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Training Data Bias</a:t>
            </a:r>
            <a:endParaRPr sz="1600" b="1">
              <a:solidFill>
                <a:srgbClr val="FFFFFF"/>
              </a:solidFill>
            </a:endParaRPr>
          </a:p>
        </p:txBody>
      </p:sp>
      <p:sp>
        <p:nvSpPr>
          <p:cNvPr id="563" name="Google Shape;563;g338594f2e49_0_121"/>
          <p:cNvSpPr/>
          <p:nvPr/>
        </p:nvSpPr>
        <p:spPr>
          <a:xfrm>
            <a:off x="6828151" y="4972201"/>
            <a:ext cx="3202800" cy="423900"/>
          </a:xfrm>
          <a:prstGeom prst="roundRect">
            <a:avLst>
              <a:gd name="adj" fmla="val 16667"/>
            </a:avLst>
          </a:prstGeom>
          <a:solidFill>
            <a:srgbClr val="E06666"/>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Overcofidence</a:t>
            </a:r>
            <a:endParaRPr sz="1600" b="1">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338594f2e49_0_247"/>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Factual Consistency: </a:t>
            </a:r>
            <a:r>
              <a:rPr lang="en-US" sz="3600"/>
              <a:t>What?</a:t>
            </a:r>
            <a:endParaRPr sz="3600"/>
          </a:p>
        </p:txBody>
      </p:sp>
      <p:sp>
        <p:nvSpPr>
          <p:cNvPr id="569" name="Google Shape;569;g338594f2e49_0_247"/>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45</a:t>
            </a:fld>
            <a:endParaRPr/>
          </a:p>
        </p:txBody>
      </p:sp>
      <p:sp>
        <p:nvSpPr>
          <p:cNvPr id="570" name="Google Shape;570;g338594f2e49_0_247"/>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rgbClr val="FFFFFF"/>
                </a:solidFill>
              </a:rPr>
              <a:t>Honovich, O., Aharoni, R., Herzig, J., Taitelbaum, H., Kukliansy, D., Cohen, V., ... &amp; Matias, Y. (2022). TRUE: Re-evaluating factual consistency evaluation. arXiv preprint arXiv:2204.04991.</a:t>
            </a: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p:txBody>
      </p:sp>
      <p:pic>
        <p:nvPicPr>
          <p:cNvPr id="571" name="Google Shape;571;g338594f2e49_0_24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838200" y="1956637"/>
            <a:ext cx="5504811" cy="1639802"/>
          </a:xfrm>
          <a:prstGeom prst="rect">
            <a:avLst/>
          </a:prstGeom>
          <a:noFill/>
          <a:ln>
            <a:noFill/>
          </a:ln>
        </p:spPr>
      </p:pic>
      <p:pic>
        <p:nvPicPr>
          <p:cNvPr id="572" name="Google Shape;572;g338594f2e49_0_247"/>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84637" y="4123214"/>
            <a:ext cx="5011922" cy="1236382"/>
          </a:xfrm>
          <a:prstGeom prst="rect">
            <a:avLst/>
          </a:prstGeom>
          <a:noFill/>
          <a:ln>
            <a:noFill/>
          </a:ln>
        </p:spPr>
      </p:pic>
      <p:pic>
        <p:nvPicPr>
          <p:cNvPr id="573" name="Google Shape;573;g338594f2e49_0_247"/>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646260" y="3817770"/>
            <a:ext cx="4617078" cy="1789730"/>
          </a:xfrm>
          <a:prstGeom prst="rect">
            <a:avLst/>
          </a:prstGeom>
          <a:noFill/>
          <a:ln>
            <a:noFill/>
          </a:ln>
        </p:spPr>
      </p:pic>
      <p:pic>
        <p:nvPicPr>
          <p:cNvPr id="574" name="Google Shape;574;g338594f2e49_0_247"/>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485272" y="2014176"/>
            <a:ext cx="4939053" cy="152471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338594f2e49_0_274"/>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Factual Consistency: </a:t>
            </a:r>
            <a:r>
              <a:rPr lang="en-US" sz="3600"/>
              <a:t>How?</a:t>
            </a:r>
            <a:endParaRPr sz="3600"/>
          </a:p>
        </p:txBody>
      </p:sp>
      <p:sp>
        <p:nvSpPr>
          <p:cNvPr id="580" name="Google Shape;580;g338594f2e49_0_274"/>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46</a:t>
            </a:fld>
            <a:endParaRPr/>
          </a:p>
        </p:txBody>
      </p:sp>
      <p:sp>
        <p:nvSpPr>
          <p:cNvPr id="581" name="Google Shape;581;g338594f2e49_0_274"/>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rgbClr val="FFFFFF"/>
                </a:solidFill>
              </a:rPr>
              <a:t>Wang, C., Liu, X., Yue, Y., Tang, X., Zhang, T., Jiayang, C., ... &amp; Zhang, Y. (2023). Survey on factuality in large language models: Knowledge, retrieval and domain-specificity. arXiv preprint arXiv:2310.07521.</a:t>
            </a: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p:txBody>
      </p:sp>
      <p:pic>
        <p:nvPicPr>
          <p:cNvPr id="582" name="Google Shape;582;g338594f2e49_0_274"/>
          <p:cNvPicPr preferRelativeResize="0"/>
          <p:nvPr/>
        </p:nvPicPr>
        <p:blipFill>
          <a:blip r:embed="rId3">
            <a:alphaModFix/>
          </a:blip>
          <a:stretch>
            <a:fillRect/>
          </a:stretch>
        </p:blipFill>
        <p:spPr>
          <a:xfrm>
            <a:off x="1726263" y="2036975"/>
            <a:ext cx="8739473" cy="3341950"/>
          </a:xfrm>
          <a:prstGeom prst="rect">
            <a:avLst/>
          </a:prstGeom>
          <a:noFill/>
          <a:ln>
            <a:noFill/>
          </a:ln>
        </p:spPr>
      </p:pic>
      <p:sp>
        <p:nvSpPr>
          <p:cNvPr id="583" name="Google Shape;583;g338594f2e49_0_274"/>
          <p:cNvSpPr/>
          <p:nvPr/>
        </p:nvSpPr>
        <p:spPr>
          <a:xfrm>
            <a:off x="4285925" y="2320750"/>
            <a:ext cx="2953500" cy="2915100"/>
          </a:xfrm>
          <a:prstGeom prst="roundRect">
            <a:avLst>
              <a:gd name="adj" fmla="val 10896"/>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338594f2e49_0_265"/>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Factual Consistency: </a:t>
            </a:r>
            <a:r>
              <a:rPr lang="en-US" sz="3600"/>
              <a:t>Evaluation</a:t>
            </a:r>
            <a:endParaRPr sz="3600"/>
          </a:p>
        </p:txBody>
      </p:sp>
      <p:sp>
        <p:nvSpPr>
          <p:cNvPr id="589" name="Google Shape;589;g338594f2e49_0_265"/>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47</a:t>
            </a:fld>
            <a:endParaRPr/>
          </a:p>
        </p:txBody>
      </p:sp>
      <p:sp>
        <p:nvSpPr>
          <p:cNvPr id="590" name="Google Shape;590;g338594f2e49_0_265"/>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Clr>
                <a:schemeClr val="dk1"/>
              </a:buClr>
              <a:buSzPct val="137500"/>
              <a:buFont typeface="Arial"/>
              <a:buNone/>
            </a:pPr>
            <a:r>
              <a:rPr lang="en-US" sz="800">
                <a:solidFill>
                  <a:srgbClr val="FFFFFF"/>
                </a:solidFill>
              </a:rPr>
              <a:t>Honovich, O., Aharoni, R., Herzig, J., Taitelbaum, H., Kukliansy, D., Cohen, V., ... &amp; Matias, Y. (2022). TRUE: Re-evaluating factual consistency evaluation. arXiv preprint arXiv:2204.04991</a:t>
            </a: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p:txBody>
      </p:sp>
      <p:sp>
        <p:nvSpPr>
          <p:cNvPr id="591" name="Google Shape;591;g338594f2e49_0_265"/>
          <p:cNvSpPr txBox="1"/>
          <p:nvPr/>
        </p:nvSpPr>
        <p:spPr>
          <a:xfrm>
            <a:off x="938000" y="1908600"/>
            <a:ext cx="10219800" cy="759900"/>
          </a:xfrm>
          <a:prstGeom prst="rect">
            <a:avLst/>
          </a:prstGeom>
          <a:noFill/>
          <a:ln>
            <a:noFill/>
          </a:ln>
        </p:spPr>
        <p:txBody>
          <a:bodyPr spcFirstLastPara="1" wrap="square" lIns="91425" tIns="45700" rIns="91425" bIns="45700" anchor="t" anchorCtr="0">
            <a:normAutofit fontScale="70000" lnSpcReduction="20000"/>
          </a:bodyPr>
          <a:lstStyle/>
          <a:p>
            <a:pPr marL="0" lvl="0" indent="0" algn="just" rtl="0">
              <a:lnSpc>
                <a:spcPct val="150000"/>
              </a:lnSpc>
              <a:spcBef>
                <a:spcPts val="1000"/>
              </a:spcBef>
              <a:spcAft>
                <a:spcPts val="0"/>
              </a:spcAft>
              <a:buNone/>
            </a:pPr>
            <a:r>
              <a:rPr lang="en-US" sz="1800">
                <a:solidFill>
                  <a:schemeClr val="dk1"/>
                </a:solidFill>
              </a:rPr>
              <a:t>We need to </a:t>
            </a:r>
            <a:r>
              <a:rPr lang="en-US" sz="1800" b="1">
                <a:solidFill>
                  <a:srgbClr val="E69138"/>
                </a:solidFill>
              </a:rPr>
              <a:t>automatically</a:t>
            </a:r>
            <a:r>
              <a:rPr lang="en-US" sz="1800" b="1">
                <a:solidFill>
                  <a:schemeClr val="dk1"/>
                </a:solidFill>
              </a:rPr>
              <a:t> </a:t>
            </a:r>
            <a:r>
              <a:rPr lang="en-US" sz="1800">
                <a:solidFill>
                  <a:schemeClr val="dk1"/>
                </a:solidFill>
              </a:rPr>
              <a:t>detect factual inconsistencies! However, there’s no “real”, agreed-upon meta-evaluation protocol of evaluation</a:t>
            </a:r>
            <a:endParaRPr sz="1800">
              <a:solidFill>
                <a:srgbClr val="E59C30"/>
              </a:solidFill>
            </a:endParaRPr>
          </a:p>
        </p:txBody>
      </p:sp>
      <p:sp>
        <p:nvSpPr>
          <p:cNvPr id="592" name="Google Shape;592;g338594f2e49_0_265"/>
          <p:cNvSpPr txBox="1"/>
          <p:nvPr/>
        </p:nvSpPr>
        <p:spPr>
          <a:xfrm>
            <a:off x="1844725" y="2769250"/>
            <a:ext cx="5842500" cy="5451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50000"/>
              </a:lnSpc>
              <a:spcBef>
                <a:spcPts val="1000"/>
              </a:spcBef>
              <a:spcAft>
                <a:spcPts val="0"/>
              </a:spcAft>
              <a:buNone/>
            </a:pPr>
            <a:r>
              <a:rPr lang="en-US" sz="1700" b="1">
                <a:solidFill>
                  <a:srgbClr val="990000"/>
                </a:solidFill>
              </a:rPr>
              <a:t>Factual Consistency Evaluation is NOT easy</a:t>
            </a:r>
            <a:endParaRPr sz="1700">
              <a:solidFill>
                <a:srgbClr val="990000"/>
              </a:solidFill>
            </a:endParaRPr>
          </a:p>
        </p:txBody>
      </p:sp>
      <p:sp>
        <p:nvSpPr>
          <p:cNvPr id="593" name="Google Shape;593;g338594f2e49_0_265"/>
          <p:cNvSpPr txBox="1"/>
          <p:nvPr/>
        </p:nvSpPr>
        <p:spPr>
          <a:xfrm>
            <a:off x="2236200" y="3314338"/>
            <a:ext cx="9117600" cy="1770900"/>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150000"/>
              </a:lnSpc>
              <a:spcBef>
                <a:spcPts val="1000"/>
              </a:spcBef>
              <a:spcAft>
                <a:spcPts val="0"/>
              </a:spcAft>
              <a:buClr>
                <a:srgbClr val="CC0000"/>
              </a:buClr>
              <a:buSzPts val="1800"/>
              <a:buAutoNum type="arabicPeriod"/>
            </a:pPr>
            <a:r>
              <a:rPr lang="en-US" sz="1800"/>
              <a:t>Many evaluation methods work in </a:t>
            </a:r>
            <a:r>
              <a:rPr lang="en-US" sz="1800" b="1"/>
              <a:t>isolation</a:t>
            </a:r>
            <a:endParaRPr sz="1800"/>
          </a:p>
          <a:p>
            <a:pPr marL="457200" lvl="0" indent="-342900" algn="l" rtl="0">
              <a:lnSpc>
                <a:spcPct val="150000"/>
              </a:lnSpc>
              <a:spcBef>
                <a:spcPts val="1000"/>
              </a:spcBef>
              <a:spcAft>
                <a:spcPts val="0"/>
              </a:spcAft>
              <a:buClr>
                <a:srgbClr val="CC0000"/>
              </a:buClr>
              <a:buSzPts val="1800"/>
              <a:buAutoNum type="arabicPeriod"/>
            </a:pPr>
            <a:r>
              <a:rPr lang="en-US" sz="1800"/>
              <a:t>There’s no universal evaluation framework</a:t>
            </a:r>
            <a:endParaRPr sz="1800"/>
          </a:p>
          <a:p>
            <a:pPr marL="457200" lvl="0" indent="-342900" algn="l" rtl="0">
              <a:lnSpc>
                <a:spcPct val="150000"/>
              </a:lnSpc>
              <a:spcBef>
                <a:spcPts val="1000"/>
              </a:spcBef>
              <a:spcAft>
                <a:spcPts val="1000"/>
              </a:spcAft>
              <a:buClr>
                <a:srgbClr val="CC0000"/>
              </a:buClr>
              <a:buSzPts val="1800"/>
              <a:buAutoNum type="arabicPeriod"/>
            </a:pPr>
            <a:r>
              <a:rPr lang="en-US" sz="1800"/>
              <a:t>A lot of approaches focus on </a:t>
            </a:r>
            <a:r>
              <a:rPr lang="en-US" sz="1800" b="1"/>
              <a:t>system-level correlations</a:t>
            </a:r>
            <a:endParaRPr sz="1800"/>
          </a:p>
        </p:txBody>
      </p:sp>
      <p:sp>
        <p:nvSpPr>
          <p:cNvPr id="594" name="Google Shape;594;g338594f2e49_0_265"/>
          <p:cNvSpPr txBox="1"/>
          <p:nvPr/>
        </p:nvSpPr>
        <p:spPr>
          <a:xfrm>
            <a:off x="4718400" y="4816350"/>
            <a:ext cx="4153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"Does this evaluation metric rank models similarly to how humans would?"</a:t>
            </a:r>
            <a:endParaRPr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g338594f2e49_0_294"/>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Factual Consistency: </a:t>
            </a:r>
            <a:r>
              <a:rPr lang="en-US" sz="3600"/>
              <a:t>Evaluation</a:t>
            </a:r>
            <a:endParaRPr sz="3600"/>
          </a:p>
        </p:txBody>
      </p:sp>
      <p:sp>
        <p:nvSpPr>
          <p:cNvPr id="600" name="Google Shape;600;g338594f2e49_0_294"/>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48</a:t>
            </a:fld>
            <a:endParaRPr/>
          </a:p>
        </p:txBody>
      </p:sp>
      <p:sp>
        <p:nvSpPr>
          <p:cNvPr id="601" name="Google Shape;601;g338594f2e49_0_294"/>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rgbClr val="FFFFFF"/>
                </a:solidFill>
              </a:rPr>
              <a:t>Honovich, O., Aharoni, R., Herzig, J., Taitelbaum, H., Kukliansy, D., Cohen, V., ... &amp; Matias, Y. (2022). TRUE: Re-evaluating factual consistency evaluation. arXiv preprint arXiv:2204.04991</a:t>
            </a: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p:txBody>
      </p:sp>
      <p:sp>
        <p:nvSpPr>
          <p:cNvPr id="602" name="Google Shape;602;g338594f2e49_0_294"/>
          <p:cNvSpPr txBox="1"/>
          <p:nvPr/>
        </p:nvSpPr>
        <p:spPr>
          <a:xfrm>
            <a:off x="938000" y="1908600"/>
            <a:ext cx="10219800" cy="759900"/>
          </a:xfrm>
          <a:prstGeom prst="rect">
            <a:avLst/>
          </a:prstGeom>
          <a:noFill/>
          <a:ln>
            <a:noFill/>
          </a:ln>
        </p:spPr>
        <p:txBody>
          <a:bodyPr spcFirstLastPara="1" wrap="square" lIns="91425" tIns="45700" rIns="91425" bIns="45700" anchor="t" anchorCtr="0">
            <a:normAutofit fontScale="70000" lnSpcReduction="20000"/>
          </a:bodyPr>
          <a:lstStyle/>
          <a:p>
            <a:pPr marL="0" lvl="0" indent="0" algn="just" rtl="0">
              <a:lnSpc>
                <a:spcPct val="150000"/>
              </a:lnSpc>
              <a:spcBef>
                <a:spcPts val="1000"/>
              </a:spcBef>
              <a:spcAft>
                <a:spcPts val="0"/>
              </a:spcAft>
              <a:buNone/>
            </a:pPr>
            <a:r>
              <a:rPr lang="en-US" sz="1800" b="1">
                <a:solidFill>
                  <a:srgbClr val="E69138"/>
                </a:solidFill>
              </a:rPr>
              <a:t>TRUE:</a:t>
            </a:r>
            <a:r>
              <a:rPr lang="en-US" sz="1800" b="1">
                <a:solidFill>
                  <a:schemeClr val="dk1"/>
                </a:solidFill>
              </a:rPr>
              <a:t> </a:t>
            </a:r>
            <a:r>
              <a:rPr lang="en-US" sz="1800">
                <a:solidFill>
                  <a:schemeClr val="dk1"/>
                </a:solidFill>
              </a:rPr>
              <a:t>Comprehensive benchmark for evaluating factual consistency metrics. It covers </a:t>
            </a:r>
            <a:r>
              <a:rPr lang="en-US" sz="1800" b="1">
                <a:solidFill>
                  <a:schemeClr val="dk1"/>
                </a:solidFill>
              </a:rPr>
              <a:t>summarization</a:t>
            </a:r>
            <a:r>
              <a:rPr lang="en-US" sz="1800">
                <a:solidFill>
                  <a:schemeClr val="dk1"/>
                </a:solidFill>
              </a:rPr>
              <a:t>, </a:t>
            </a:r>
            <a:r>
              <a:rPr lang="en-US" sz="1800" b="1">
                <a:solidFill>
                  <a:schemeClr val="dk1"/>
                </a:solidFill>
              </a:rPr>
              <a:t>knowledge-grounded dialogue</a:t>
            </a:r>
            <a:r>
              <a:rPr lang="en-US" sz="1800">
                <a:solidFill>
                  <a:schemeClr val="dk1"/>
                </a:solidFill>
              </a:rPr>
              <a:t>, </a:t>
            </a:r>
            <a:r>
              <a:rPr lang="en-US" sz="1800" b="1">
                <a:solidFill>
                  <a:schemeClr val="dk1"/>
                </a:solidFill>
              </a:rPr>
              <a:t>paraphrasing</a:t>
            </a:r>
            <a:r>
              <a:rPr lang="en-US" sz="1800">
                <a:solidFill>
                  <a:schemeClr val="dk1"/>
                </a:solidFill>
              </a:rPr>
              <a:t> and </a:t>
            </a:r>
            <a:r>
              <a:rPr lang="en-US" sz="1800" b="1">
                <a:solidFill>
                  <a:schemeClr val="dk1"/>
                </a:solidFill>
              </a:rPr>
              <a:t>fact verification</a:t>
            </a:r>
            <a:endParaRPr sz="1800">
              <a:solidFill>
                <a:srgbClr val="E59C30"/>
              </a:solidFill>
            </a:endParaRPr>
          </a:p>
        </p:txBody>
      </p:sp>
      <p:sp>
        <p:nvSpPr>
          <p:cNvPr id="603" name="Google Shape;603;g338594f2e49_0_294"/>
          <p:cNvSpPr/>
          <p:nvPr/>
        </p:nvSpPr>
        <p:spPr>
          <a:xfrm>
            <a:off x="2343750" y="2886525"/>
            <a:ext cx="7504500" cy="759900"/>
          </a:xfrm>
          <a:prstGeom prst="roundRect">
            <a:avLst>
              <a:gd name="adj" fmla="val 13330"/>
            </a:avLst>
          </a:prstGeom>
          <a:noFill/>
          <a:ln w="19050" cap="flat" cmpd="sng">
            <a:solidFill>
              <a:srgbClr val="E69138"/>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i="1"/>
              <a:t>“We propose a </a:t>
            </a:r>
            <a:r>
              <a:rPr lang="en-US" sz="1600" b="1" i="1">
                <a:solidFill>
                  <a:srgbClr val="CC0000"/>
                </a:solidFill>
              </a:rPr>
              <a:t>meta-evaluation protocol </a:t>
            </a:r>
            <a:r>
              <a:rPr lang="en-US" sz="1600" i="1"/>
              <a:t>that allows more </a:t>
            </a:r>
            <a:r>
              <a:rPr lang="en-US" sz="1600" b="1" i="1"/>
              <a:t>actionable </a:t>
            </a:r>
            <a:r>
              <a:rPr lang="en-US" sz="1600" i="1"/>
              <a:t>and </a:t>
            </a:r>
            <a:r>
              <a:rPr lang="en-US" sz="1600" b="1" i="1"/>
              <a:t>interpretable quality measures</a:t>
            </a:r>
            <a:r>
              <a:rPr lang="en-US" sz="1600" i="1"/>
              <a:t> than previously reported correlations”</a:t>
            </a:r>
            <a:endParaRPr sz="1600" i="1"/>
          </a:p>
        </p:txBody>
      </p:sp>
      <p:sp>
        <p:nvSpPr>
          <p:cNvPr id="604" name="Google Shape;604;g338594f2e49_0_294"/>
          <p:cNvSpPr txBox="1"/>
          <p:nvPr/>
        </p:nvSpPr>
        <p:spPr>
          <a:xfrm>
            <a:off x="1341225" y="3685050"/>
            <a:ext cx="9695100" cy="2162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500" b="1">
                <a:solidFill>
                  <a:srgbClr val="2955F2"/>
                </a:solidFill>
              </a:rPr>
              <a:t> Best Performing Approaches</a:t>
            </a:r>
            <a:endParaRPr sz="1500" b="1">
              <a:solidFill>
                <a:srgbClr val="2955F2"/>
              </a:solidFill>
            </a:endParaRPr>
          </a:p>
          <a:p>
            <a:pPr marL="457200" lvl="0" indent="-323850" algn="l" rtl="0">
              <a:lnSpc>
                <a:spcPct val="115000"/>
              </a:lnSpc>
              <a:spcBef>
                <a:spcPts val="1200"/>
              </a:spcBef>
              <a:spcAft>
                <a:spcPts val="0"/>
              </a:spcAft>
              <a:buClr>
                <a:srgbClr val="2955F2"/>
              </a:buClr>
              <a:buSzPts val="1500"/>
              <a:buAutoNum type="arabicPeriod"/>
            </a:pPr>
            <a:r>
              <a:rPr lang="en-US" sz="1500" b="1">
                <a:solidFill>
                  <a:schemeClr val="dk1"/>
                </a:solidFill>
              </a:rPr>
              <a:t>Natural Language Inference (NLI)</a:t>
            </a:r>
            <a:r>
              <a:rPr lang="en-US" sz="1500">
                <a:solidFill>
                  <a:schemeClr val="dk1"/>
                </a:solidFill>
              </a:rPr>
              <a:t> </a:t>
            </a:r>
            <a:endParaRPr sz="1500">
              <a:solidFill>
                <a:schemeClr val="dk1"/>
              </a:solidFill>
            </a:endParaRPr>
          </a:p>
          <a:p>
            <a:pPr marL="914400" lvl="0" indent="-323850" algn="l" rtl="0">
              <a:lnSpc>
                <a:spcPct val="115000"/>
              </a:lnSpc>
              <a:spcBef>
                <a:spcPts val="0"/>
              </a:spcBef>
              <a:spcAft>
                <a:spcPts val="0"/>
              </a:spcAft>
              <a:buClr>
                <a:schemeClr val="dk1"/>
              </a:buClr>
              <a:buSzPts val="1500"/>
              <a:buChar char="-"/>
            </a:pPr>
            <a:r>
              <a:rPr lang="en-US" sz="1500">
                <a:solidFill>
                  <a:schemeClr val="dk1"/>
                </a:solidFill>
              </a:rPr>
              <a:t>Uses textual entailment models to detect factual consistency</a:t>
            </a:r>
            <a:endParaRPr sz="1500">
              <a:solidFill>
                <a:schemeClr val="dk1"/>
              </a:solidFill>
            </a:endParaRPr>
          </a:p>
          <a:p>
            <a:pPr marL="457200" lvl="0" indent="-323850" algn="l" rtl="0">
              <a:lnSpc>
                <a:spcPct val="115000"/>
              </a:lnSpc>
              <a:spcBef>
                <a:spcPts val="0"/>
              </a:spcBef>
              <a:spcAft>
                <a:spcPts val="0"/>
              </a:spcAft>
              <a:buClr>
                <a:srgbClr val="2955F2"/>
              </a:buClr>
              <a:buSzPts val="1500"/>
              <a:buAutoNum type="arabicPeriod"/>
            </a:pPr>
            <a:r>
              <a:rPr lang="en-US" sz="1500" b="1">
                <a:solidFill>
                  <a:schemeClr val="dk1"/>
                </a:solidFill>
              </a:rPr>
              <a:t>Question Generation &amp; Answering (QG-QA)</a:t>
            </a:r>
            <a:r>
              <a:rPr lang="en-US" sz="1500">
                <a:solidFill>
                  <a:schemeClr val="dk1"/>
                </a:solidFill>
              </a:rPr>
              <a:t> </a:t>
            </a:r>
            <a:endParaRPr sz="1500">
              <a:solidFill>
                <a:schemeClr val="dk1"/>
              </a:solidFill>
            </a:endParaRPr>
          </a:p>
          <a:p>
            <a:pPr marL="914400" lvl="0" indent="-323850" algn="l" rtl="0">
              <a:lnSpc>
                <a:spcPct val="115000"/>
              </a:lnSpc>
              <a:spcBef>
                <a:spcPts val="0"/>
              </a:spcBef>
              <a:spcAft>
                <a:spcPts val="0"/>
              </a:spcAft>
              <a:buClr>
                <a:schemeClr val="dk1"/>
              </a:buClr>
              <a:buSzPts val="1500"/>
              <a:buChar char="-"/>
            </a:pPr>
            <a:r>
              <a:rPr lang="en-US" sz="1500">
                <a:solidFill>
                  <a:schemeClr val="dk1"/>
                </a:solidFill>
              </a:rPr>
              <a:t>Generates questions from AI text and checks if answers match the source.</a:t>
            </a:r>
            <a:endParaRPr sz="1500">
              <a:solidFill>
                <a:schemeClr val="dk1"/>
              </a:solidFill>
            </a:endParaRPr>
          </a:p>
          <a:p>
            <a:pPr marL="457200" lvl="0" indent="-323850" algn="l" rtl="0">
              <a:lnSpc>
                <a:spcPct val="115000"/>
              </a:lnSpc>
              <a:spcBef>
                <a:spcPts val="0"/>
              </a:spcBef>
              <a:spcAft>
                <a:spcPts val="0"/>
              </a:spcAft>
              <a:buClr>
                <a:srgbClr val="2955F2"/>
              </a:buClr>
              <a:buSzPts val="1500"/>
              <a:buAutoNum type="arabicPeriod"/>
            </a:pPr>
            <a:r>
              <a:rPr lang="en-US" sz="1500" b="1">
                <a:solidFill>
                  <a:schemeClr val="dk1"/>
                </a:solidFill>
              </a:rPr>
              <a:t>Hybrid Approach (NLI + QG-QA)</a:t>
            </a:r>
            <a:r>
              <a:rPr lang="en-US" sz="1500">
                <a:solidFill>
                  <a:schemeClr val="dk1"/>
                </a:solidFill>
              </a:rPr>
              <a:t> </a:t>
            </a:r>
            <a:endParaRPr sz="1500">
              <a:solidFill>
                <a:schemeClr val="dk1"/>
              </a:solidFill>
            </a:endParaRPr>
          </a:p>
          <a:p>
            <a:pPr marL="914400" lvl="0" indent="-323850" algn="l" rtl="0">
              <a:lnSpc>
                <a:spcPct val="115000"/>
              </a:lnSpc>
              <a:spcBef>
                <a:spcPts val="0"/>
              </a:spcBef>
              <a:spcAft>
                <a:spcPts val="0"/>
              </a:spcAft>
              <a:buClr>
                <a:schemeClr val="dk1"/>
              </a:buClr>
              <a:buSzPts val="1500"/>
              <a:buChar char="-"/>
            </a:pPr>
            <a:r>
              <a:rPr lang="en-US" sz="1500">
                <a:solidFill>
                  <a:schemeClr val="dk1"/>
                </a:solidFill>
              </a:rPr>
              <a:t>The </a:t>
            </a:r>
            <a:r>
              <a:rPr lang="en-US" sz="1500" b="1">
                <a:solidFill>
                  <a:schemeClr val="dk1"/>
                </a:solidFill>
              </a:rPr>
              <a:t>most effective</a:t>
            </a:r>
            <a:r>
              <a:rPr lang="en-US" sz="1500">
                <a:solidFill>
                  <a:schemeClr val="dk1"/>
                </a:solidFill>
              </a:rPr>
              <a:t> method, achieving the best factuality detection scores.</a:t>
            </a:r>
            <a:endParaRPr sz="15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g338594f2e49_0_334"/>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Trustworthy AI: </a:t>
            </a:r>
            <a:r>
              <a:rPr lang="en-US" sz="3600"/>
              <a:t>Bias Amplification</a:t>
            </a:r>
            <a:endParaRPr sz="3600"/>
          </a:p>
        </p:txBody>
      </p:sp>
      <p:sp>
        <p:nvSpPr>
          <p:cNvPr id="610" name="Google Shape;610;g338594f2e49_0_334"/>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49</a:t>
            </a:fld>
            <a:endParaRPr/>
          </a:p>
        </p:txBody>
      </p:sp>
      <p:sp>
        <p:nvSpPr>
          <p:cNvPr id="611" name="Google Shape;611;g338594f2e49_0_334"/>
          <p:cNvSpPr txBox="1"/>
          <p:nvPr/>
        </p:nvSpPr>
        <p:spPr>
          <a:xfrm>
            <a:off x="938000" y="1908600"/>
            <a:ext cx="102198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r>
              <a:rPr lang="en-US" sz="1800">
                <a:solidFill>
                  <a:schemeClr val="dk1"/>
                </a:solidFill>
              </a:rPr>
              <a:t>The model </a:t>
            </a:r>
            <a:r>
              <a:rPr lang="en-US" sz="1800" b="1">
                <a:solidFill>
                  <a:srgbClr val="E69138"/>
                </a:solidFill>
              </a:rPr>
              <a:t>perpetuates</a:t>
            </a:r>
            <a:r>
              <a:rPr lang="en-US" sz="1800">
                <a:solidFill>
                  <a:schemeClr val="dk1"/>
                </a:solidFill>
              </a:rPr>
              <a:t> and perhaps even </a:t>
            </a:r>
            <a:r>
              <a:rPr lang="en-US" sz="1800" b="1">
                <a:solidFill>
                  <a:srgbClr val="E69138"/>
                </a:solidFill>
              </a:rPr>
              <a:t>amplifies</a:t>
            </a:r>
            <a:r>
              <a:rPr lang="en-US" sz="1800">
                <a:solidFill>
                  <a:schemeClr val="dk1"/>
                </a:solidFill>
              </a:rPr>
              <a:t> social stereotypes encoded in the data</a:t>
            </a:r>
            <a:endParaRPr sz="1800">
              <a:solidFill>
                <a:schemeClr val="dk1"/>
              </a:solidFill>
            </a:endParaRPr>
          </a:p>
        </p:txBody>
      </p:sp>
      <p:sp>
        <p:nvSpPr>
          <p:cNvPr id="612" name="Google Shape;612;g338594f2e49_0_334"/>
          <p:cNvSpPr txBox="1"/>
          <p:nvPr/>
        </p:nvSpPr>
        <p:spPr>
          <a:xfrm>
            <a:off x="243100" y="5886375"/>
            <a:ext cx="115161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rgbClr val="FFFFFF"/>
                </a:solidFill>
              </a:rPr>
              <a:t>Bolukbasi, T., Chang, K. W., Zou, J. Y., Saligrama, V., &amp; Kalai, A. T. (2016). Man is to computer programmer as woman is to homemaker? debiasing word embeddings. Advances in neural information processing systems, 29.</a:t>
            </a: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p:txBody>
      </p:sp>
      <p:pic>
        <p:nvPicPr>
          <p:cNvPr id="613" name="Google Shape;613;g338594f2e49_0_334"/>
          <p:cNvPicPr preferRelativeResize="0"/>
          <p:nvPr/>
        </p:nvPicPr>
        <p:blipFill rotWithShape="1">
          <a:blip r:embed="rId3" cstate="print">
            <a:alphaModFix/>
            <a:extLst>
              <a:ext uri="{28A0092B-C50C-407E-A947-70E740481C1C}">
                <a14:useLocalDpi xmlns:a14="http://schemas.microsoft.com/office/drawing/2010/main"/>
              </a:ext>
            </a:extLst>
          </a:blip>
          <a:srcRect t="2791" b="13882"/>
          <a:stretch/>
        </p:blipFill>
        <p:spPr>
          <a:xfrm>
            <a:off x="4366725" y="2545225"/>
            <a:ext cx="3362325" cy="365100"/>
          </a:xfrm>
          <a:prstGeom prst="rect">
            <a:avLst/>
          </a:prstGeom>
          <a:noFill/>
          <a:ln>
            <a:noFill/>
          </a:ln>
        </p:spPr>
      </p:pic>
      <p:grpSp>
        <p:nvGrpSpPr>
          <p:cNvPr id="614" name="Google Shape;614;g338594f2e49_0_334"/>
          <p:cNvGrpSpPr/>
          <p:nvPr/>
        </p:nvGrpSpPr>
        <p:grpSpPr>
          <a:xfrm>
            <a:off x="1800213" y="3227300"/>
            <a:ext cx="8591565" cy="1249100"/>
            <a:chOff x="1705363" y="3910875"/>
            <a:chExt cx="8591565" cy="1249100"/>
          </a:xfrm>
        </p:grpSpPr>
        <p:pic>
          <p:nvPicPr>
            <p:cNvPr id="615" name="Google Shape;615;g338594f2e49_0_334"/>
            <p:cNvPicPr preferRelativeResize="0"/>
            <p:nvPr/>
          </p:nvPicPr>
          <p:blipFill>
            <a:blip r:embed="rId4">
              <a:alphaModFix/>
            </a:blip>
            <a:stretch>
              <a:fillRect/>
            </a:stretch>
          </p:blipFill>
          <p:spPr>
            <a:xfrm>
              <a:off x="1705363" y="3910875"/>
              <a:ext cx="8591565" cy="1249100"/>
            </a:xfrm>
            <a:prstGeom prst="rect">
              <a:avLst/>
            </a:prstGeom>
            <a:noFill/>
            <a:ln>
              <a:noFill/>
            </a:ln>
          </p:spPr>
        </p:pic>
        <p:sp>
          <p:nvSpPr>
            <p:cNvPr id="616" name="Google Shape;616;g338594f2e49_0_334"/>
            <p:cNvSpPr/>
            <p:nvPr/>
          </p:nvSpPr>
          <p:spPr>
            <a:xfrm>
              <a:off x="7934825" y="4843325"/>
              <a:ext cx="2297100" cy="257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617" name="Google Shape;617;g338594f2e49_0_334"/>
          <p:cNvSpPr/>
          <p:nvPr/>
        </p:nvSpPr>
        <p:spPr>
          <a:xfrm>
            <a:off x="780475" y="4909675"/>
            <a:ext cx="1411800" cy="423900"/>
          </a:xfrm>
          <a:prstGeom prst="roundRect">
            <a:avLst>
              <a:gd name="adj" fmla="val 16667"/>
            </a:avLst>
          </a:prstGeom>
          <a:solidFill>
            <a:srgbClr val="E06666"/>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Gender</a:t>
            </a:r>
            <a:endParaRPr sz="1600" b="1">
              <a:solidFill>
                <a:srgbClr val="FFFFFF"/>
              </a:solidFill>
            </a:endParaRPr>
          </a:p>
        </p:txBody>
      </p:sp>
      <p:sp>
        <p:nvSpPr>
          <p:cNvPr id="618" name="Google Shape;618;g338594f2e49_0_334"/>
          <p:cNvSpPr/>
          <p:nvPr/>
        </p:nvSpPr>
        <p:spPr>
          <a:xfrm>
            <a:off x="2627225" y="4909675"/>
            <a:ext cx="1411800" cy="423900"/>
          </a:xfrm>
          <a:prstGeom prst="roundRect">
            <a:avLst>
              <a:gd name="adj" fmla="val 16667"/>
            </a:avLst>
          </a:prstGeom>
          <a:solidFill>
            <a:srgbClr val="E06666"/>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Race</a:t>
            </a:r>
            <a:endParaRPr sz="1600" b="1">
              <a:solidFill>
                <a:srgbClr val="FFFFFF"/>
              </a:solidFill>
            </a:endParaRPr>
          </a:p>
        </p:txBody>
      </p:sp>
      <p:sp>
        <p:nvSpPr>
          <p:cNvPr id="619" name="Google Shape;619;g338594f2e49_0_334"/>
          <p:cNvSpPr/>
          <p:nvPr/>
        </p:nvSpPr>
        <p:spPr>
          <a:xfrm>
            <a:off x="4473975" y="4909675"/>
            <a:ext cx="1411800" cy="423900"/>
          </a:xfrm>
          <a:prstGeom prst="roundRect">
            <a:avLst>
              <a:gd name="adj" fmla="val 16667"/>
            </a:avLst>
          </a:prstGeom>
          <a:solidFill>
            <a:srgbClr val="E06666"/>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Religion</a:t>
            </a:r>
            <a:endParaRPr sz="1600" b="1">
              <a:solidFill>
                <a:srgbClr val="FFFFFF"/>
              </a:solidFill>
            </a:endParaRPr>
          </a:p>
        </p:txBody>
      </p:sp>
      <p:sp>
        <p:nvSpPr>
          <p:cNvPr id="620" name="Google Shape;620;g338594f2e49_0_334"/>
          <p:cNvSpPr/>
          <p:nvPr/>
        </p:nvSpPr>
        <p:spPr>
          <a:xfrm>
            <a:off x="6320725" y="4909675"/>
            <a:ext cx="1411800" cy="423900"/>
          </a:xfrm>
          <a:prstGeom prst="roundRect">
            <a:avLst>
              <a:gd name="adj" fmla="val 16667"/>
            </a:avLst>
          </a:prstGeom>
          <a:solidFill>
            <a:srgbClr val="E06666"/>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Age</a:t>
            </a:r>
            <a:endParaRPr sz="1600" b="1">
              <a:solidFill>
                <a:srgbClr val="FFFFFF"/>
              </a:solidFill>
            </a:endParaRPr>
          </a:p>
        </p:txBody>
      </p:sp>
      <p:sp>
        <p:nvSpPr>
          <p:cNvPr id="621" name="Google Shape;621;g338594f2e49_0_334"/>
          <p:cNvSpPr/>
          <p:nvPr/>
        </p:nvSpPr>
        <p:spPr>
          <a:xfrm>
            <a:off x="8167475" y="4909675"/>
            <a:ext cx="1411800" cy="423900"/>
          </a:xfrm>
          <a:prstGeom prst="roundRect">
            <a:avLst>
              <a:gd name="adj" fmla="val 16667"/>
            </a:avLst>
          </a:prstGeom>
          <a:solidFill>
            <a:srgbClr val="E06666"/>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Disability</a:t>
            </a:r>
            <a:endParaRPr sz="1600" b="1">
              <a:solidFill>
                <a:srgbClr val="FFFFFF"/>
              </a:solidFill>
            </a:endParaRPr>
          </a:p>
        </p:txBody>
      </p:sp>
      <p:sp>
        <p:nvSpPr>
          <p:cNvPr id="622" name="Google Shape;622;g338594f2e49_0_334"/>
          <p:cNvSpPr/>
          <p:nvPr/>
        </p:nvSpPr>
        <p:spPr>
          <a:xfrm>
            <a:off x="10014225" y="4909675"/>
            <a:ext cx="1411800" cy="423900"/>
          </a:xfrm>
          <a:prstGeom prst="roundRect">
            <a:avLst>
              <a:gd name="adj" fmla="val 16667"/>
            </a:avLst>
          </a:prstGeom>
          <a:solidFill>
            <a:srgbClr val="E06666"/>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Sexuality</a:t>
            </a:r>
            <a:endParaRPr sz="16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337e9ec7740_0_63"/>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Applications</a:t>
            </a:r>
            <a:endParaRPr sz="3600"/>
          </a:p>
        </p:txBody>
      </p:sp>
      <p:sp>
        <p:nvSpPr>
          <p:cNvPr id="125" name="Google Shape;125;g337e9ec7740_0_63"/>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5</a:t>
            </a:fld>
            <a:endParaRPr/>
          </a:p>
        </p:txBody>
      </p:sp>
      <p:sp>
        <p:nvSpPr>
          <p:cNvPr id="126" name="Google Shape;126;g337e9ec7740_0_63"/>
          <p:cNvSpPr txBox="1">
            <a:spLocks noGrp="1"/>
          </p:cNvSpPr>
          <p:nvPr>
            <p:ph type="body" idx="1"/>
          </p:nvPr>
        </p:nvSpPr>
        <p:spPr>
          <a:xfrm>
            <a:off x="838200" y="1825625"/>
            <a:ext cx="10515600" cy="3880200"/>
          </a:xfrm>
          <a:prstGeom prst="rect">
            <a:avLst/>
          </a:prstGeom>
        </p:spPr>
        <p:txBody>
          <a:bodyPr spcFirstLastPara="1" wrap="square" lIns="91425" tIns="45700" rIns="91425" bIns="45700" anchor="t" anchorCtr="0">
            <a:normAutofit/>
          </a:bodyPr>
          <a:lstStyle/>
          <a:p>
            <a:pPr marL="457200" lvl="0" indent="-355600" algn="l" rtl="0">
              <a:spcBef>
                <a:spcPts val="500"/>
              </a:spcBef>
              <a:spcAft>
                <a:spcPts val="1000"/>
              </a:spcAft>
              <a:buSzPts val="2000"/>
              <a:buChar char="●"/>
            </a:pPr>
            <a:r>
              <a:rPr lang="en-US" sz="2000" b="1"/>
              <a:t>Text-to-Image Generation</a:t>
            </a:r>
            <a:r>
              <a:rPr lang="en-US" sz="2000"/>
              <a:t>: Creating visuals directly from textual descriptions.</a:t>
            </a:r>
            <a:endParaRPr sz="2000"/>
          </a:p>
        </p:txBody>
      </p:sp>
      <p:sp>
        <p:nvSpPr>
          <p:cNvPr id="127" name="Google Shape;127;g337e9ec7740_0_63"/>
          <p:cNvSpPr txBox="1"/>
          <p:nvPr/>
        </p:nvSpPr>
        <p:spPr>
          <a:xfrm>
            <a:off x="838200" y="2842175"/>
            <a:ext cx="65106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rPr>
              <a:t>Once upon a time, in the misty Scottish Highlands, there was a playful dog named Camille sitting in the grass. She had soft fur as black as the thunderclouds that sometimes covered the sky here. Camille was from Germany but together with her family they were on holidays in a cozy cottage in the green hills of Scotland.</a:t>
            </a:r>
            <a:endParaRPr sz="1800">
              <a:solidFill>
                <a:schemeClr val="dk1"/>
              </a:solidFill>
            </a:endParaRPr>
          </a:p>
        </p:txBody>
      </p:sp>
      <p:pic>
        <p:nvPicPr>
          <p:cNvPr id="128" name="Google Shape;128;g337e9ec7740_0_6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752624" y="409750"/>
            <a:ext cx="3689776" cy="51092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g338594f2e49_0_175"/>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Trustworthy AI: </a:t>
            </a:r>
            <a:r>
              <a:rPr lang="en-US" sz="3600"/>
              <a:t>Bias Amplification</a:t>
            </a:r>
            <a:endParaRPr sz="3600"/>
          </a:p>
        </p:txBody>
      </p:sp>
      <p:sp>
        <p:nvSpPr>
          <p:cNvPr id="628" name="Google Shape;628;g338594f2e49_0_175"/>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50</a:t>
            </a:fld>
            <a:endParaRPr/>
          </a:p>
        </p:txBody>
      </p:sp>
      <p:sp>
        <p:nvSpPr>
          <p:cNvPr id="629" name="Google Shape;629;g338594f2e49_0_175"/>
          <p:cNvSpPr txBox="1"/>
          <p:nvPr/>
        </p:nvSpPr>
        <p:spPr>
          <a:xfrm>
            <a:off x="243100" y="5886375"/>
            <a:ext cx="115161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rgbClr val="FFFFFF"/>
                </a:solidFill>
              </a:rPr>
              <a:t>Bolukbasi, T., Chang, K. W., Zou, J. Y., Saligrama, V., &amp; Kalai, A. T. (2016). Man is to computer programmer as woman is to homemaker? debiasing word embeddings. Advances in neural information processing systems, 29.</a:t>
            </a: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p:txBody>
      </p:sp>
      <p:grpSp>
        <p:nvGrpSpPr>
          <p:cNvPr id="630" name="Google Shape;630;g338594f2e49_0_175"/>
          <p:cNvGrpSpPr/>
          <p:nvPr/>
        </p:nvGrpSpPr>
        <p:grpSpPr>
          <a:xfrm>
            <a:off x="1117226" y="2202325"/>
            <a:ext cx="2142553" cy="1459218"/>
            <a:chOff x="1554740" y="807642"/>
            <a:chExt cx="2142553" cy="1459218"/>
          </a:xfrm>
        </p:grpSpPr>
        <p:pic>
          <p:nvPicPr>
            <p:cNvPr id="631" name="Google Shape;631;g338594f2e49_0_175" descr="Masculino médico com preenchimento sólido"/>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052437" y="1119700"/>
              <a:ext cx="1147160" cy="1147160"/>
            </a:xfrm>
            <a:prstGeom prst="rect">
              <a:avLst/>
            </a:prstGeom>
            <a:noFill/>
            <a:ln>
              <a:noFill/>
            </a:ln>
          </p:spPr>
        </p:pic>
        <p:grpSp>
          <p:nvGrpSpPr>
            <p:cNvPr id="632" name="Google Shape;632;g338594f2e49_0_175"/>
            <p:cNvGrpSpPr/>
            <p:nvPr/>
          </p:nvGrpSpPr>
          <p:grpSpPr>
            <a:xfrm>
              <a:off x="1554740" y="807642"/>
              <a:ext cx="2142553" cy="962781"/>
              <a:chOff x="1554740" y="807642"/>
              <a:chExt cx="2142553" cy="962781"/>
            </a:xfrm>
          </p:grpSpPr>
          <p:pic>
            <p:nvPicPr>
              <p:cNvPr id="633" name="Google Shape;633;g338594f2e49_0_175" descr="Medicamento com preenchimento sólido"/>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554740" y="807642"/>
                <a:ext cx="914400" cy="914400"/>
              </a:xfrm>
              <a:prstGeom prst="rect">
                <a:avLst/>
              </a:prstGeom>
              <a:noFill/>
              <a:ln>
                <a:noFill/>
              </a:ln>
            </p:spPr>
          </p:pic>
          <p:pic>
            <p:nvPicPr>
              <p:cNvPr id="634" name="Google Shape;634;g338594f2e49_0_175" descr="Estetoscópio com preenchimento sólido"/>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782893" y="856023"/>
                <a:ext cx="914400" cy="914400"/>
              </a:xfrm>
              <a:prstGeom prst="rect">
                <a:avLst/>
              </a:prstGeom>
              <a:noFill/>
              <a:ln>
                <a:noFill/>
              </a:ln>
            </p:spPr>
          </p:pic>
        </p:grpSp>
      </p:grpSp>
      <p:sp>
        <p:nvSpPr>
          <p:cNvPr id="635" name="Google Shape;635;g338594f2e49_0_175"/>
          <p:cNvSpPr/>
          <p:nvPr/>
        </p:nvSpPr>
        <p:spPr>
          <a:xfrm>
            <a:off x="988761" y="3629054"/>
            <a:ext cx="2472000" cy="527700"/>
          </a:xfrm>
          <a:prstGeom prst="roundRect">
            <a:avLst>
              <a:gd name="adj" fmla="val 16667"/>
            </a:avLst>
          </a:prstGeom>
          <a:solidFill>
            <a:srgbClr val="FFFFFF"/>
          </a:solidFill>
          <a:ln w="19050" cap="flat" cmpd="sng">
            <a:solidFill>
              <a:srgbClr val="E69138"/>
            </a:solidFill>
            <a:prstDash val="dash"/>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500"/>
              <a:t>Healthcare</a:t>
            </a:r>
            <a:endParaRPr sz="2500"/>
          </a:p>
        </p:txBody>
      </p:sp>
      <p:sp>
        <p:nvSpPr>
          <p:cNvPr id="636" name="Google Shape;636;g338594f2e49_0_175"/>
          <p:cNvSpPr/>
          <p:nvPr/>
        </p:nvSpPr>
        <p:spPr>
          <a:xfrm>
            <a:off x="4933292" y="3666484"/>
            <a:ext cx="2472000" cy="527700"/>
          </a:xfrm>
          <a:prstGeom prst="roundRect">
            <a:avLst>
              <a:gd name="adj" fmla="val 16667"/>
            </a:avLst>
          </a:prstGeom>
          <a:solidFill>
            <a:srgbClr val="FFFFFF"/>
          </a:solidFill>
          <a:ln w="19050" cap="flat" cmpd="sng">
            <a:solidFill>
              <a:srgbClr val="E69138"/>
            </a:solidFill>
            <a:prstDash val="dash"/>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500"/>
              <a:t>Recruitment</a:t>
            </a:r>
            <a:endParaRPr sz="2500"/>
          </a:p>
        </p:txBody>
      </p:sp>
      <p:sp>
        <p:nvSpPr>
          <p:cNvPr id="637" name="Google Shape;637;g338594f2e49_0_175"/>
          <p:cNvSpPr/>
          <p:nvPr/>
        </p:nvSpPr>
        <p:spPr>
          <a:xfrm>
            <a:off x="8771136" y="3662782"/>
            <a:ext cx="2469000" cy="527700"/>
          </a:xfrm>
          <a:prstGeom prst="roundRect">
            <a:avLst>
              <a:gd name="adj" fmla="val 16667"/>
            </a:avLst>
          </a:prstGeom>
          <a:solidFill>
            <a:srgbClr val="FFFFFF"/>
          </a:solidFill>
          <a:ln w="19050" cap="flat" cmpd="sng">
            <a:solidFill>
              <a:srgbClr val="E69138"/>
            </a:solidFill>
            <a:prstDash val="dash"/>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500"/>
              <a:t>Finances</a:t>
            </a:r>
            <a:endParaRPr sz="2500"/>
          </a:p>
        </p:txBody>
      </p:sp>
      <p:grpSp>
        <p:nvGrpSpPr>
          <p:cNvPr id="638" name="Google Shape;638;g338594f2e49_0_175"/>
          <p:cNvGrpSpPr/>
          <p:nvPr/>
        </p:nvGrpSpPr>
        <p:grpSpPr>
          <a:xfrm>
            <a:off x="5036680" y="2245936"/>
            <a:ext cx="2245739" cy="1349635"/>
            <a:chOff x="4900561" y="3689051"/>
            <a:chExt cx="2245739" cy="1349635"/>
          </a:xfrm>
        </p:grpSpPr>
        <p:pic>
          <p:nvPicPr>
            <p:cNvPr id="639" name="Google Shape;639;g338594f2e49_0_175" descr="Lupa com preenchimento sólido"/>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5473563" y="3689051"/>
              <a:ext cx="1349635" cy="1349635"/>
            </a:xfrm>
            <a:prstGeom prst="rect">
              <a:avLst/>
            </a:prstGeom>
            <a:noFill/>
            <a:ln>
              <a:noFill/>
            </a:ln>
          </p:spPr>
        </p:pic>
        <p:grpSp>
          <p:nvGrpSpPr>
            <p:cNvPr id="640" name="Google Shape;640;g338594f2e49_0_175"/>
            <p:cNvGrpSpPr/>
            <p:nvPr/>
          </p:nvGrpSpPr>
          <p:grpSpPr>
            <a:xfrm>
              <a:off x="4900561" y="3839296"/>
              <a:ext cx="2245739" cy="914400"/>
              <a:chOff x="4900561" y="3839296"/>
              <a:chExt cx="2245739" cy="914400"/>
            </a:xfrm>
          </p:grpSpPr>
          <p:pic>
            <p:nvPicPr>
              <p:cNvPr id="641" name="Google Shape;641;g338594f2e49_0_175" descr="Utilizador destaque"/>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900561" y="3839296"/>
                <a:ext cx="914400" cy="914400"/>
              </a:xfrm>
              <a:prstGeom prst="rect">
                <a:avLst/>
              </a:prstGeom>
              <a:noFill/>
              <a:ln>
                <a:noFill/>
              </a:ln>
            </p:spPr>
          </p:pic>
          <p:pic>
            <p:nvPicPr>
              <p:cNvPr id="642" name="Google Shape;642;g338594f2e49_0_175" descr="Utilizador destaque"/>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231900" y="3839296"/>
                <a:ext cx="914400" cy="914400"/>
              </a:xfrm>
              <a:prstGeom prst="rect">
                <a:avLst/>
              </a:prstGeom>
              <a:noFill/>
              <a:ln>
                <a:noFill/>
              </a:ln>
            </p:spPr>
          </p:pic>
          <p:pic>
            <p:nvPicPr>
              <p:cNvPr id="643" name="Google Shape;643;g338594f2e49_0_175" descr="Utilizador destaque"/>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566230" y="3839296"/>
                <a:ext cx="914400" cy="914400"/>
              </a:xfrm>
              <a:prstGeom prst="rect">
                <a:avLst/>
              </a:prstGeom>
              <a:noFill/>
              <a:ln>
                <a:noFill/>
              </a:ln>
            </p:spPr>
          </p:pic>
        </p:grpSp>
      </p:grpSp>
      <p:grpSp>
        <p:nvGrpSpPr>
          <p:cNvPr id="644" name="Google Shape;644;g338594f2e49_0_175"/>
          <p:cNvGrpSpPr/>
          <p:nvPr/>
        </p:nvGrpSpPr>
        <p:grpSpPr>
          <a:xfrm>
            <a:off x="8854780" y="1996473"/>
            <a:ext cx="2301593" cy="1630328"/>
            <a:chOff x="8914162" y="512646"/>
            <a:chExt cx="2301593" cy="1630328"/>
          </a:xfrm>
        </p:grpSpPr>
        <p:pic>
          <p:nvPicPr>
            <p:cNvPr id="645" name="Google Shape;645;g338594f2e49_0_175" descr="Mealheiro com preenchimento sólido"/>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9468610" y="512646"/>
              <a:ext cx="1192698" cy="1192698"/>
            </a:xfrm>
            <a:prstGeom prst="rect">
              <a:avLst/>
            </a:prstGeom>
            <a:noFill/>
            <a:ln>
              <a:noFill/>
            </a:ln>
          </p:spPr>
        </p:pic>
        <p:pic>
          <p:nvPicPr>
            <p:cNvPr id="646" name="Google Shape;646;g338594f2e49_0_175" descr="Moedas destaque"/>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0301355" y="1228574"/>
              <a:ext cx="914400" cy="914400"/>
            </a:xfrm>
            <a:prstGeom prst="rect">
              <a:avLst/>
            </a:prstGeom>
            <a:noFill/>
            <a:ln>
              <a:noFill/>
            </a:ln>
          </p:spPr>
        </p:pic>
        <p:pic>
          <p:nvPicPr>
            <p:cNvPr id="647" name="Google Shape;647;g338594f2e49_0_175" descr="Moedas destaque"/>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flipH="1">
              <a:off x="8914162" y="1216479"/>
              <a:ext cx="914400" cy="914400"/>
            </a:xfrm>
            <a:prstGeom prst="rect">
              <a:avLst/>
            </a:prstGeom>
            <a:noFill/>
            <a:ln>
              <a:noFill/>
            </a:ln>
          </p:spPr>
        </p:pic>
      </p:grpSp>
      <p:sp>
        <p:nvSpPr>
          <p:cNvPr id="648" name="Google Shape;648;g338594f2e49_0_175"/>
          <p:cNvSpPr/>
          <p:nvPr/>
        </p:nvSpPr>
        <p:spPr>
          <a:xfrm>
            <a:off x="879230" y="4286681"/>
            <a:ext cx="2615100" cy="646800"/>
          </a:xfrm>
          <a:prstGeom prst="roundRect">
            <a:avLst>
              <a:gd name="adj" fmla="val 50000"/>
            </a:avLst>
          </a:prstGeom>
          <a:solidFill>
            <a:srgbClr val="E69138"/>
          </a:solidFill>
          <a:ln w="19050" cap="flat" cmpd="sng">
            <a:solidFill>
              <a:srgbClr val="B45F0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900" b="1">
                <a:solidFill>
                  <a:srgbClr val="FFFFFF"/>
                </a:solidFill>
              </a:rPr>
              <a:t>MedPalm M</a:t>
            </a:r>
            <a:endParaRPr sz="1900" b="1"/>
          </a:p>
        </p:txBody>
      </p:sp>
      <p:sp>
        <p:nvSpPr>
          <p:cNvPr id="649" name="Google Shape;649;g338594f2e49_0_175"/>
          <p:cNvSpPr/>
          <p:nvPr/>
        </p:nvSpPr>
        <p:spPr>
          <a:xfrm>
            <a:off x="4851958" y="4292729"/>
            <a:ext cx="2615100" cy="646800"/>
          </a:xfrm>
          <a:prstGeom prst="roundRect">
            <a:avLst>
              <a:gd name="adj" fmla="val 50000"/>
            </a:avLst>
          </a:prstGeom>
          <a:solidFill>
            <a:srgbClr val="E69138"/>
          </a:solidFill>
          <a:ln w="19050" cap="flat" cmpd="sng">
            <a:solidFill>
              <a:srgbClr val="B45F0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900" b="1">
                <a:solidFill>
                  <a:srgbClr val="FFFFFF"/>
                </a:solidFill>
              </a:rPr>
              <a:t>HireVue</a:t>
            </a:r>
            <a:endParaRPr sz="1900" b="1">
              <a:solidFill>
                <a:srgbClr val="FFFFFF"/>
              </a:solidFill>
            </a:endParaRPr>
          </a:p>
        </p:txBody>
      </p:sp>
      <p:sp>
        <p:nvSpPr>
          <p:cNvPr id="650" name="Google Shape;650;g338594f2e49_0_175"/>
          <p:cNvSpPr/>
          <p:nvPr/>
        </p:nvSpPr>
        <p:spPr>
          <a:xfrm>
            <a:off x="8698282" y="4292729"/>
            <a:ext cx="2614500" cy="646800"/>
          </a:xfrm>
          <a:prstGeom prst="roundRect">
            <a:avLst>
              <a:gd name="adj" fmla="val 50000"/>
            </a:avLst>
          </a:prstGeom>
          <a:solidFill>
            <a:srgbClr val="E69138"/>
          </a:solidFill>
          <a:ln w="19050" cap="flat" cmpd="sng">
            <a:solidFill>
              <a:srgbClr val="B45F0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900" b="1">
                <a:solidFill>
                  <a:srgbClr val="FFFFFF"/>
                </a:solidFill>
              </a:rPr>
              <a:t>BloombergGPT</a:t>
            </a:r>
            <a:endParaRPr sz="1900" b="1">
              <a:solidFill>
                <a:srgbClr val="FFFFFF"/>
              </a:solidFill>
            </a:endParaRPr>
          </a:p>
        </p:txBody>
      </p:sp>
      <p:sp>
        <p:nvSpPr>
          <p:cNvPr id="651" name="Google Shape;651;g338594f2e49_0_175"/>
          <p:cNvSpPr/>
          <p:nvPr/>
        </p:nvSpPr>
        <p:spPr>
          <a:xfrm>
            <a:off x="1055611" y="2730475"/>
            <a:ext cx="2409300" cy="726600"/>
          </a:xfrm>
          <a:prstGeom prst="roundRect">
            <a:avLst>
              <a:gd name="adj" fmla="val 21424"/>
            </a:avLst>
          </a:prstGeom>
          <a:solidFill>
            <a:srgbClr val="E06666"/>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a:solidFill>
                  <a:srgbClr val="FFFFFF"/>
                </a:solidFill>
              </a:rPr>
              <a:t>Misdiagnosis</a:t>
            </a:r>
            <a:endParaRPr sz="1800" b="1">
              <a:solidFill>
                <a:srgbClr val="FFFFFF"/>
              </a:solidFill>
            </a:endParaRPr>
          </a:p>
        </p:txBody>
      </p:sp>
      <p:sp>
        <p:nvSpPr>
          <p:cNvPr id="652" name="Google Shape;652;g338594f2e49_0_175"/>
          <p:cNvSpPr/>
          <p:nvPr/>
        </p:nvSpPr>
        <p:spPr>
          <a:xfrm>
            <a:off x="1019326" y="3592189"/>
            <a:ext cx="2409300" cy="914400"/>
          </a:xfrm>
          <a:prstGeom prst="roundRect">
            <a:avLst>
              <a:gd name="adj" fmla="val 17317"/>
            </a:avLst>
          </a:prstGeom>
          <a:solidFill>
            <a:srgbClr val="E06666"/>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a:solidFill>
                  <a:srgbClr val="FFFFFF"/>
                </a:solidFill>
              </a:rPr>
              <a:t>Differences in Treatment</a:t>
            </a:r>
            <a:endParaRPr sz="1800" b="1">
              <a:solidFill>
                <a:srgbClr val="FFFFFF"/>
              </a:solidFill>
            </a:endParaRPr>
          </a:p>
        </p:txBody>
      </p:sp>
      <p:sp>
        <p:nvSpPr>
          <p:cNvPr id="653" name="Google Shape;653;g338594f2e49_0_175"/>
          <p:cNvSpPr/>
          <p:nvPr/>
        </p:nvSpPr>
        <p:spPr>
          <a:xfrm>
            <a:off x="4942812" y="3090021"/>
            <a:ext cx="2409300" cy="1008900"/>
          </a:xfrm>
          <a:prstGeom prst="roundRect">
            <a:avLst>
              <a:gd name="adj" fmla="val 19996"/>
            </a:avLst>
          </a:prstGeom>
          <a:solidFill>
            <a:srgbClr val="E06666"/>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a:solidFill>
                  <a:srgbClr val="FFFFFF"/>
                </a:solidFill>
              </a:rPr>
              <a:t>Unfair Hiring Practices</a:t>
            </a:r>
            <a:endParaRPr sz="1800" b="1">
              <a:solidFill>
                <a:srgbClr val="FFFFFF"/>
              </a:solidFill>
            </a:endParaRPr>
          </a:p>
        </p:txBody>
      </p:sp>
      <p:sp>
        <p:nvSpPr>
          <p:cNvPr id="654" name="Google Shape;654;g338594f2e49_0_175"/>
          <p:cNvSpPr/>
          <p:nvPr/>
        </p:nvSpPr>
        <p:spPr>
          <a:xfrm>
            <a:off x="8776742" y="3148492"/>
            <a:ext cx="2409300" cy="962100"/>
          </a:xfrm>
          <a:prstGeom prst="roundRect">
            <a:avLst>
              <a:gd name="adj" fmla="val 17317"/>
            </a:avLst>
          </a:prstGeom>
          <a:solidFill>
            <a:srgbClr val="E06666"/>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a:solidFill>
                  <a:srgbClr val="FFFFFF"/>
                </a:solidFill>
              </a:rPr>
              <a:t>Wrong Predictions</a:t>
            </a:r>
            <a:endParaRPr sz="18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g338594f2e49_0_320"/>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Trustworthy AI: </a:t>
            </a:r>
            <a:r>
              <a:rPr lang="en-US" sz="3600"/>
              <a:t>Bias Amplification</a:t>
            </a:r>
            <a:endParaRPr sz="3600"/>
          </a:p>
        </p:txBody>
      </p:sp>
      <p:sp>
        <p:nvSpPr>
          <p:cNvPr id="660" name="Google Shape;660;g338594f2e49_0_320"/>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51</a:t>
            </a:fld>
            <a:endParaRPr/>
          </a:p>
        </p:txBody>
      </p:sp>
      <p:sp>
        <p:nvSpPr>
          <p:cNvPr id="661" name="Google Shape;661;g338594f2e49_0_320"/>
          <p:cNvSpPr txBox="1"/>
          <p:nvPr/>
        </p:nvSpPr>
        <p:spPr>
          <a:xfrm>
            <a:off x="938000" y="1908600"/>
            <a:ext cx="102198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r>
              <a:rPr lang="en-US" sz="1800" b="1">
                <a:solidFill>
                  <a:schemeClr val="dk1"/>
                </a:solidFill>
              </a:rPr>
              <a:t>Debiasing </a:t>
            </a:r>
            <a:r>
              <a:rPr lang="en-US" sz="1800">
                <a:solidFill>
                  <a:schemeClr val="dk1"/>
                </a:solidFill>
              </a:rPr>
              <a:t>LLMs and LVLMs is a prevalent area of research. How can we do this?</a:t>
            </a:r>
            <a:endParaRPr/>
          </a:p>
        </p:txBody>
      </p:sp>
      <p:sp>
        <p:nvSpPr>
          <p:cNvPr id="662" name="Google Shape;662;g338594f2e49_0_320"/>
          <p:cNvSpPr txBox="1"/>
          <p:nvPr/>
        </p:nvSpPr>
        <p:spPr>
          <a:xfrm>
            <a:off x="3424975" y="6158950"/>
            <a:ext cx="7732800" cy="7599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1000"/>
              </a:spcBef>
              <a:spcAft>
                <a:spcPts val="0"/>
              </a:spcAft>
              <a:buSzPts val="275"/>
              <a:buNone/>
            </a:pPr>
            <a:r>
              <a:rPr lang="en-US" sz="800">
                <a:solidFill>
                  <a:srgbClr val="666666"/>
                </a:solidFill>
              </a:rPr>
              <a:t>Liu, Y., Yao, Y., Ton, J. F., Zhang, X., Guo, R., Cheng, H., ... &amp; Li, H. (2023). Trustworthy llms: a survey and guideline for evaluating large language models' alignment. arXiv preprint arXiv:2308.05374. Wang, J., Liu, Y., &amp; Wang, X. E. (2021). Wang, J., Liu, Y., &amp; Wang, X. E. (2021). Are gender-neutral queries really gender-neutral? Mitigating gender bias in image search. In M.-F. Moens, X. Huang, L. Specia, &amp; S. W. Yih (Eds.), Proceedings of the 2021 Conference on Empirical Methods in Natural Language Processing (EMNLP 2021) .Association for Computational Linguistics.</a:t>
            </a:r>
            <a:endParaRPr sz="800">
              <a:solidFill>
                <a:srgbClr val="666666"/>
              </a:solidFill>
            </a:endParaRPr>
          </a:p>
          <a:p>
            <a:pPr marL="0" lvl="0" indent="0" algn="l" rtl="0">
              <a:lnSpc>
                <a:spcPct val="150000"/>
              </a:lnSpc>
              <a:spcBef>
                <a:spcPts val="1000"/>
              </a:spcBef>
              <a:spcAft>
                <a:spcPts val="0"/>
              </a:spcAft>
              <a:buSzPts val="275"/>
              <a:buNone/>
            </a:pPr>
            <a:endParaRPr sz="800">
              <a:solidFill>
                <a:srgbClr val="FFFFFF"/>
              </a:solidFill>
            </a:endParaRPr>
          </a:p>
          <a:p>
            <a:pPr marL="0" lvl="0" indent="0" algn="l" rtl="0">
              <a:lnSpc>
                <a:spcPct val="150000"/>
              </a:lnSpc>
              <a:spcBef>
                <a:spcPts val="1000"/>
              </a:spcBef>
              <a:spcAft>
                <a:spcPts val="0"/>
              </a:spcAft>
              <a:buSzPts val="275"/>
              <a:buNone/>
            </a:pPr>
            <a:endParaRPr sz="800">
              <a:solidFill>
                <a:srgbClr val="FFFFFF"/>
              </a:solidFill>
            </a:endParaRPr>
          </a:p>
        </p:txBody>
      </p:sp>
      <p:sp>
        <p:nvSpPr>
          <p:cNvPr id="663" name="Google Shape;663;g338594f2e49_0_320"/>
          <p:cNvSpPr txBox="1"/>
          <p:nvPr/>
        </p:nvSpPr>
        <p:spPr>
          <a:xfrm>
            <a:off x="1437775" y="2565250"/>
            <a:ext cx="8783100" cy="942900"/>
          </a:xfrm>
          <a:prstGeom prst="rect">
            <a:avLst/>
          </a:prstGeom>
          <a:noFill/>
          <a:ln>
            <a:noFill/>
          </a:ln>
        </p:spPr>
        <p:txBody>
          <a:bodyPr spcFirstLastPara="1" wrap="square" lIns="91425" tIns="45700" rIns="91425" bIns="45700" anchor="t" anchorCtr="0">
            <a:normAutofit fontScale="92500" lnSpcReduction="20000"/>
          </a:bodyPr>
          <a:lstStyle/>
          <a:p>
            <a:pPr marL="457200" lvl="0" indent="-342900" algn="just" rtl="0">
              <a:lnSpc>
                <a:spcPct val="150000"/>
              </a:lnSpc>
              <a:spcBef>
                <a:spcPts val="1000"/>
              </a:spcBef>
              <a:spcAft>
                <a:spcPts val="0"/>
              </a:spcAft>
              <a:buClr>
                <a:schemeClr val="dk1"/>
              </a:buClr>
              <a:buSzPts val="1800"/>
              <a:buAutoNum type="arabicPeriod"/>
            </a:pPr>
            <a:r>
              <a:rPr lang="en-US" sz="1800" b="1">
                <a:solidFill>
                  <a:srgbClr val="6AA84F"/>
                </a:solidFill>
              </a:rPr>
              <a:t>Bias Mitigation Techniques</a:t>
            </a:r>
            <a:endParaRPr sz="1800" b="1">
              <a:solidFill>
                <a:srgbClr val="6AA84F"/>
              </a:solidFill>
            </a:endParaRPr>
          </a:p>
          <a:p>
            <a:pPr marL="914400" lvl="0" indent="-342900" algn="just" rtl="0">
              <a:lnSpc>
                <a:spcPct val="150000"/>
              </a:lnSpc>
              <a:spcBef>
                <a:spcPts val="0"/>
              </a:spcBef>
              <a:spcAft>
                <a:spcPts val="0"/>
              </a:spcAft>
              <a:buClr>
                <a:schemeClr val="dk1"/>
              </a:buClr>
              <a:buSzPts val="1800"/>
              <a:buChar char="-"/>
            </a:pPr>
            <a:r>
              <a:rPr lang="en-US" sz="1800">
                <a:solidFill>
                  <a:schemeClr val="dk1"/>
                </a:solidFill>
              </a:rPr>
              <a:t>Fairness regularization terms, adversarial training, fine-tuning…</a:t>
            </a:r>
            <a:endParaRPr sz="1800">
              <a:solidFill>
                <a:schemeClr val="dk1"/>
              </a:solidFill>
            </a:endParaRPr>
          </a:p>
        </p:txBody>
      </p:sp>
      <p:sp>
        <p:nvSpPr>
          <p:cNvPr id="664" name="Google Shape;664;g338594f2e49_0_320"/>
          <p:cNvSpPr/>
          <p:nvPr/>
        </p:nvSpPr>
        <p:spPr>
          <a:xfrm>
            <a:off x="1437784" y="3508140"/>
            <a:ext cx="3235200" cy="527700"/>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500" b="1">
                <a:solidFill>
                  <a:srgbClr val="5CABCF"/>
                </a:solidFill>
              </a:rPr>
              <a:t>Feature Clipping</a:t>
            </a:r>
            <a:endParaRPr sz="2500" b="1">
              <a:solidFill>
                <a:srgbClr val="000000"/>
              </a:solidFill>
            </a:endParaRPr>
          </a:p>
        </p:txBody>
      </p:sp>
      <p:sp>
        <p:nvSpPr>
          <p:cNvPr id="665" name="Google Shape;665;g338594f2e49_0_320"/>
          <p:cNvSpPr/>
          <p:nvPr/>
        </p:nvSpPr>
        <p:spPr>
          <a:xfrm>
            <a:off x="1554343" y="4403629"/>
            <a:ext cx="5830800" cy="527700"/>
          </a:xfrm>
          <a:prstGeom prst="roundRect">
            <a:avLst>
              <a:gd name="adj" fmla="val 16667"/>
            </a:avLst>
          </a:prstGeom>
          <a:solidFill>
            <a:srgbClr val="FFFF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500">
                <a:solidFill>
                  <a:srgbClr val="000000"/>
                </a:solidFill>
                <a:latin typeface="Poppins"/>
                <a:ea typeface="Poppins"/>
                <a:cs typeface="Poppins"/>
                <a:sym typeface="Poppins"/>
              </a:rPr>
              <a:t>[ 2.532 1.234 3.141….. -2.444 1.889]</a:t>
            </a:r>
            <a:endParaRPr/>
          </a:p>
        </p:txBody>
      </p:sp>
      <p:sp>
        <p:nvSpPr>
          <p:cNvPr id="666" name="Google Shape;666;g338594f2e49_0_320"/>
          <p:cNvSpPr/>
          <p:nvPr/>
        </p:nvSpPr>
        <p:spPr>
          <a:xfrm>
            <a:off x="89642" y="4446080"/>
            <a:ext cx="2148900" cy="442800"/>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rgbClr val="000000"/>
                </a:solidFill>
              </a:rPr>
              <a:t>Embedding</a:t>
            </a:r>
            <a:endParaRPr/>
          </a:p>
        </p:txBody>
      </p:sp>
      <p:sp>
        <p:nvSpPr>
          <p:cNvPr id="667" name="Google Shape;667;g338594f2e49_0_320"/>
          <p:cNvSpPr/>
          <p:nvPr/>
        </p:nvSpPr>
        <p:spPr>
          <a:xfrm>
            <a:off x="3552019" y="4931329"/>
            <a:ext cx="3460800" cy="408600"/>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C00000"/>
                </a:solidFill>
              </a:rPr>
              <a:t>High correlation with gender</a:t>
            </a:r>
            <a:endParaRPr/>
          </a:p>
        </p:txBody>
      </p:sp>
      <p:sp>
        <p:nvSpPr>
          <p:cNvPr id="668" name="Google Shape;668;g338594f2e49_0_320"/>
          <p:cNvSpPr/>
          <p:nvPr/>
        </p:nvSpPr>
        <p:spPr>
          <a:xfrm>
            <a:off x="7232750" y="5007075"/>
            <a:ext cx="4668600" cy="527700"/>
          </a:xfrm>
          <a:prstGeom prst="roundRect">
            <a:avLst>
              <a:gd name="adj" fmla="val 16667"/>
            </a:avLst>
          </a:prstGeom>
          <a:solidFill>
            <a:srgbClr val="FFFFFF"/>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500">
                <a:solidFill>
                  <a:srgbClr val="000000"/>
                </a:solidFill>
                <a:latin typeface="Poppins"/>
                <a:ea typeface="Poppins"/>
                <a:cs typeface="Poppins"/>
                <a:sym typeface="Poppins"/>
              </a:rPr>
              <a:t>[ 2.532 1.234 </a:t>
            </a:r>
            <a:r>
              <a:rPr lang="en-US" sz="2500" b="1">
                <a:solidFill>
                  <a:srgbClr val="C00000"/>
                </a:solidFill>
                <a:latin typeface="Poppins"/>
                <a:ea typeface="Poppins"/>
                <a:cs typeface="Poppins"/>
                <a:sym typeface="Poppins"/>
              </a:rPr>
              <a:t>0</a:t>
            </a:r>
            <a:r>
              <a:rPr lang="en-US" sz="2500">
                <a:solidFill>
                  <a:srgbClr val="000000"/>
                </a:solidFill>
                <a:latin typeface="Poppins"/>
                <a:ea typeface="Poppins"/>
                <a:cs typeface="Poppins"/>
                <a:sym typeface="Poppins"/>
              </a:rPr>
              <a:t>….. -2.444 </a:t>
            </a:r>
            <a:r>
              <a:rPr lang="en-US" sz="2500" b="1">
                <a:solidFill>
                  <a:srgbClr val="C00000"/>
                </a:solidFill>
                <a:latin typeface="Poppins"/>
                <a:ea typeface="Poppins"/>
                <a:cs typeface="Poppins"/>
                <a:sym typeface="Poppins"/>
              </a:rPr>
              <a:t>0</a:t>
            </a:r>
            <a:r>
              <a:rPr lang="en-US" sz="2500">
                <a:solidFill>
                  <a:srgbClr val="000000"/>
                </a:solidFill>
                <a:latin typeface="Poppins"/>
                <a:ea typeface="Poppins"/>
                <a:cs typeface="Poppins"/>
                <a:sym typeface="Poppins"/>
              </a:rPr>
              <a:t>]</a:t>
            </a:r>
            <a:endParaRPr/>
          </a:p>
        </p:txBody>
      </p:sp>
      <p:sp>
        <p:nvSpPr>
          <p:cNvPr id="669" name="Google Shape;669;g338594f2e49_0_320"/>
          <p:cNvSpPr/>
          <p:nvPr/>
        </p:nvSpPr>
        <p:spPr>
          <a:xfrm>
            <a:off x="3867175" y="4469325"/>
            <a:ext cx="743700" cy="408600"/>
          </a:xfrm>
          <a:prstGeom prst="roundRect">
            <a:avLst>
              <a:gd name="adj" fmla="val 16667"/>
            </a:avLst>
          </a:prstGeom>
          <a:noFill/>
          <a:ln w="28575" cap="flat" cmpd="sng">
            <a:solidFill>
              <a:srgbClr val="CC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0" name="Google Shape;670;g338594f2e49_0_320"/>
          <p:cNvSpPr/>
          <p:nvPr/>
        </p:nvSpPr>
        <p:spPr>
          <a:xfrm>
            <a:off x="6096000" y="4469325"/>
            <a:ext cx="743700" cy="408600"/>
          </a:xfrm>
          <a:prstGeom prst="roundRect">
            <a:avLst>
              <a:gd name="adj" fmla="val 16667"/>
            </a:avLst>
          </a:prstGeom>
          <a:noFill/>
          <a:ln w="28575" cap="flat" cmpd="sng">
            <a:solidFill>
              <a:srgbClr val="CC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671" name="Google Shape;671;g338594f2e49_0_320"/>
          <p:cNvCxnSpPr>
            <a:stCxn id="665" idx="3"/>
            <a:endCxn id="668" idx="0"/>
          </p:cNvCxnSpPr>
          <p:nvPr/>
        </p:nvCxnSpPr>
        <p:spPr>
          <a:xfrm>
            <a:off x="7385143" y="4667479"/>
            <a:ext cx="2181900" cy="339600"/>
          </a:xfrm>
          <a:prstGeom prst="bentConnector2">
            <a:avLst/>
          </a:prstGeom>
          <a:noFill/>
          <a:ln w="28575" cap="flat" cmpd="sng">
            <a:solidFill>
              <a:srgbClr val="2955F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338594f2e49_0_396"/>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Trustworthy AI: </a:t>
            </a:r>
            <a:r>
              <a:rPr lang="en-US" sz="3600"/>
              <a:t>Bias Amplification</a:t>
            </a:r>
            <a:endParaRPr sz="3600"/>
          </a:p>
        </p:txBody>
      </p:sp>
      <p:sp>
        <p:nvSpPr>
          <p:cNvPr id="677" name="Google Shape;677;g338594f2e49_0_396"/>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52</a:t>
            </a:fld>
            <a:endParaRPr/>
          </a:p>
        </p:txBody>
      </p:sp>
      <p:sp>
        <p:nvSpPr>
          <p:cNvPr id="678" name="Google Shape;678;g338594f2e49_0_396"/>
          <p:cNvSpPr txBox="1"/>
          <p:nvPr/>
        </p:nvSpPr>
        <p:spPr>
          <a:xfrm>
            <a:off x="938000" y="1908600"/>
            <a:ext cx="102198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r>
              <a:rPr lang="en-US" sz="1800" b="1">
                <a:solidFill>
                  <a:schemeClr val="dk1"/>
                </a:solidFill>
              </a:rPr>
              <a:t>Debiasing </a:t>
            </a:r>
            <a:r>
              <a:rPr lang="en-US" sz="1800">
                <a:solidFill>
                  <a:schemeClr val="dk1"/>
                </a:solidFill>
              </a:rPr>
              <a:t>LLMs and LVLMs is a prevalent area of research. How can we do this?</a:t>
            </a:r>
            <a:endParaRPr/>
          </a:p>
        </p:txBody>
      </p:sp>
      <p:sp>
        <p:nvSpPr>
          <p:cNvPr id="679" name="Google Shape;679;g338594f2e49_0_396"/>
          <p:cNvSpPr txBox="1"/>
          <p:nvPr/>
        </p:nvSpPr>
        <p:spPr>
          <a:xfrm>
            <a:off x="3424975" y="6158950"/>
            <a:ext cx="7732800" cy="7599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1000"/>
              </a:spcBef>
              <a:spcAft>
                <a:spcPts val="0"/>
              </a:spcAft>
              <a:buSzPts val="275"/>
              <a:buNone/>
            </a:pPr>
            <a:r>
              <a:rPr lang="en-US" sz="800">
                <a:solidFill>
                  <a:srgbClr val="666666"/>
                </a:solidFill>
              </a:rPr>
              <a:t>Liu, Y., Yao, Y., Ton, J. F., Zhang, X., Guo, R., Cheng, H., ... &amp; Li, H. (2023). Trustworthy llms: a survey and guideline for evaluating large language models' alignment. arXiv preprint arXiv:2308.05374. Wang, J., Liu, Y., &amp; Wang, X. E. (2021). Wang, J., Liu, Y., &amp; Wang, X. E. (2021). Are gender-neutral queries really gender-neutral? Mitigating gender bias in image search. In M.-F. Moens, X. Huang, L. Specia, &amp; S. W. Yih (Eds.), Proceedings of the 2021 Conference on Empirical Methods in Natural Language Processing (EMNLP 2021) .Association for Computational Linguistics.</a:t>
            </a:r>
            <a:endParaRPr sz="800">
              <a:solidFill>
                <a:srgbClr val="666666"/>
              </a:solidFill>
            </a:endParaRPr>
          </a:p>
          <a:p>
            <a:pPr marL="0" lvl="0" indent="0" algn="l" rtl="0">
              <a:lnSpc>
                <a:spcPct val="150000"/>
              </a:lnSpc>
              <a:spcBef>
                <a:spcPts val="1000"/>
              </a:spcBef>
              <a:spcAft>
                <a:spcPts val="0"/>
              </a:spcAft>
              <a:buSzPts val="275"/>
              <a:buNone/>
            </a:pPr>
            <a:endParaRPr sz="800">
              <a:solidFill>
                <a:srgbClr val="FFFFFF"/>
              </a:solidFill>
            </a:endParaRPr>
          </a:p>
          <a:p>
            <a:pPr marL="0" lvl="0" indent="0" algn="l" rtl="0">
              <a:lnSpc>
                <a:spcPct val="150000"/>
              </a:lnSpc>
              <a:spcBef>
                <a:spcPts val="1000"/>
              </a:spcBef>
              <a:spcAft>
                <a:spcPts val="0"/>
              </a:spcAft>
              <a:buSzPts val="275"/>
              <a:buNone/>
            </a:pPr>
            <a:endParaRPr sz="800">
              <a:solidFill>
                <a:srgbClr val="FFFFFF"/>
              </a:solidFill>
            </a:endParaRPr>
          </a:p>
        </p:txBody>
      </p:sp>
      <p:sp>
        <p:nvSpPr>
          <p:cNvPr id="680" name="Google Shape;680;g338594f2e49_0_396"/>
          <p:cNvSpPr txBox="1"/>
          <p:nvPr/>
        </p:nvSpPr>
        <p:spPr>
          <a:xfrm>
            <a:off x="1437775" y="2565250"/>
            <a:ext cx="8783100" cy="942900"/>
          </a:xfrm>
          <a:prstGeom prst="rect">
            <a:avLst/>
          </a:prstGeom>
          <a:noFill/>
          <a:ln>
            <a:noFill/>
          </a:ln>
        </p:spPr>
        <p:txBody>
          <a:bodyPr spcFirstLastPara="1" wrap="square" lIns="91425" tIns="45700" rIns="91425" bIns="45700" anchor="t" anchorCtr="0">
            <a:normAutofit fontScale="85000" lnSpcReduction="20000"/>
          </a:bodyPr>
          <a:lstStyle/>
          <a:p>
            <a:pPr marL="0" lvl="0" indent="0" algn="just" rtl="0">
              <a:lnSpc>
                <a:spcPct val="150000"/>
              </a:lnSpc>
              <a:spcBef>
                <a:spcPts val="1000"/>
              </a:spcBef>
              <a:spcAft>
                <a:spcPts val="0"/>
              </a:spcAft>
              <a:buNone/>
            </a:pPr>
            <a:r>
              <a:rPr lang="en-US" sz="1800" b="1">
                <a:solidFill>
                  <a:schemeClr val="dk1"/>
                </a:solidFill>
              </a:rPr>
              <a:t>2.</a:t>
            </a:r>
            <a:r>
              <a:rPr lang="en-US" sz="1800" b="1">
                <a:solidFill>
                  <a:srgbClr val="6AA84F"/>
                </a:solidFill>
              </a:rPr>
              <a:t> 	Ensure balanced training data</a:t>
            </a:r>
            <a:endParaRPr sz="1800" b="1">
              <a:solidFill>
                <a:srgbClr val="6AA84F"/>
              </a:solidFill>
            </a:endParaRPr>
          </a:p>
          <a:p>
            <a:pPr marL="914400" lvl="0" indent="-342900" algn="just" rtl="0">
              <a:lnSpc>
                <a:spcPct val="150000"/>
              </a:lnSpc>
              <a:spcBef>
                <a:spcPts val="1000"/>
              </a:spcBef>
              <a:spcAft>
                <a:spcPts val="0"/>
              </a:spcAft>
              <a:buClr>
                <a:schemeClr val="dk1"/>
              </a:buClr>
              <a:buSzPts val="1800"/>
              <a:buChar char="-"/>
            </a:pPr>
            <a:r>
              <a:rPr lang="en-US" sz="1800">
                <a:solidFill>
                  <a:schemeClr val="dk1"/>
                </a:solidFill>
              </a:rPr>
              <a:t>Balance the dataset in terms of gender (e.g.)</a:t>
            </a:r>
            <a:endParaRPr sz="1800">
              <a:solidFill>
                <a:schemeClr val="dk1"/>
              </a:solidFill>
            </a:endParaRPr>
          </a:p>
        </p:txBody>
      </p:sp>
      <p:sp>
        <p:nvSpPr>
          <p:cNvPr id="681" name="Google Shape;681;g338594f2e49_0_396"/>
          <p:cNvSpPr txBox="1"/>
          <p:nvPr/>
        </p:nvSpPr>
        <p:spPr>
          <a:xfrm>
            <a:off x="1395200" y="3778675"/>
            <a:ext cx="6638400" cy="7221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000"/>
              </a:spcBef>
              <a:spcAft>
                <a:spcPts val="0"/>
              </a:spcAft>
              <a:buNone/>
            </a:pPr>
            <a:r>
              <a:rPr lang="en-US" sz="1800" b="1"/>
              <a:t>But… user-generated content represents “real world data”. </a:t>
            </a:r>
            <a:endParaRPr sz="1800" b="1">
              <a:solidFill>
                <a:srgbClr val="000000"/>
              </a:solidFill>
            </a:endParaRPr>
          </a:p>
        </p:txBody>
      </p:sp>
      <p:sp>
        <p:nvSpPr>
          <p:cNvPr id="682" name="Google Shape;682;g338594f2e49_0_396"/>
          <p:cNvSpPr txBox="1"/>
          <p:nvPr/>
        </p:nvSpPr>
        <p:spPr>
          <a:xfrm>
            <a:off x="7010400" y="4304125"/>
            <a:ext cx="2231100" cy="722100"/>
          </a:xfrm>
          <a:prstGeom prst="rect">
            <a:avLst/>
          </a:prstGeom>
          <a:noFill/>
          <a:ln>
            <a:noFill/>
          </a:ln>
        </p:spPr>
        <p:txBody>
          <a:bodyPr spcFirstLastPara="1" wrap="square" lIns="91425" tIns="45700" rIns="91425" bIns="45700" anchor="t" anchorCtr="0">
            <a:normAutofit/>
          </a:bodyPr>
          <a:lstStyle/>
          <a:p>
            <a:pPr marL="0" lvl="0" indent="0" algn="r" rtl="0">
              <a:lnSpc>
                <a:spcPct val="115000"/>
              </a:lnSpc>
              <a:spcBef>
                <a:spcPts val="1000"/>
              </a:spcBef>
              <a:spcAft>
                <a:spcPts val="0"/>
              </a:spcAft>
              <a:buNone/>
            </a:pPr>
            <a:r>
              <a:rPr lang="en-US" sz="1800" b="1"/>
              <a:t>Doesn’t it?</a:t>
            </a:r>
            <a:endParaRPr sz="1800" b="1">
              <a:solidFill>
                <a:srgbClr val="000000"/>
              </a:solidFill>
            </a:endParaRPr>
          </a:p>
        </p:txBody>
      </p:sp>
      <p:sp>
        <p:nvSpPr>
          <p:cNvPr id="683" name="Google Shape;683;g338594f2e49_0_396"/>
          <p:cNvSpPr txBox="1"/>
          <p:nvPr/>
        </p:nvSpPr>
        <p:spPr>
          <a:xfrm>
            <a:off x="1395200" y="4771300"/>
            <a:ext cx="6638400" cy="7221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000"/>
              </a:spcBef>
              <a:spcAft>
                <a:spcPts val="0"/>
              </a:spcAft>
              <a:buNone/>
            </a:pPr>
            <a:r>
              <a:rPr lang="en-US" sz="1800" b="1"/>
              <a:t>Is it wrong to build models replicating real world data?</a:t>
            </a:r>
            <a:endParaRPr sz="1800" b="1">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g338594f2e49_0_182"/>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Trustworthy AI: </a:t>
            </a:r>
            <a:r>
              <a:rPr lang="en-US" sz="3600"/>
              <a:t>Harmful Content</a:t>
            </a:r>
            <a:endParaRPr sz="3600"/>
          </a:p>
        </p:txBody>
      </p:sp>
      <p:sp>
        <p:nvSpPr>
          <p:cNvPr id="689" name="Google Shape;689;g338594f2e49_0_182"/>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53</a:t>
            </a:fld>
            <a:endParaRPr/>
          </a:p>
        </p:txBody>
      </p:sp>
      <p:sp>
        <p:nvSpPr>
          <p:cNvPr id="690" name="Google Shape;690;g338594f2e49_0_182"/>
          <p:cNvSpPr txBox="1"/>
          <p:nvPr/>
        </p:nvSpPr>
        <p:spPr>
          <a:xfrm>
            <a:off x="938000" y="1908600"/>
            <a:ext cx="102198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a:solidFill>
                <a:schemeClr val="dk1"/>
              </a:solidFill>
            </a:endParaRPr>
          </a:p>
        </p:txBody>
      </p:sp>
      <p:sp>
        <p:nvSpPr>
          <p:cNvPr id="691" name="Google Shape;691;g338594f2e49_0_182"/>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rgbClr val="FFFFFF"/>
                </a:solidFill>
              </a:rPr>
              <a:t>Liu, Y., Yao, Y., Ton, J. F., Zhang, X., Guo, R., Cheng, H., ... &amp; Li, H. (2023). Trustworthy llms: a survey and guideline for evaluating large language models' alignment. arXiv preprint arXiv:2308.05374.</a:t>
            </a: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p:txBody>
      </p:sp>
      <p:sp>
        <p:nvSpPr>
          <p:cNvPr id="692" name="Google Shape;692;g338594f2e49_0_182"/>
          <p:cNvSpPr txBox="1"/>
          <p:nvPr/>
        </p:nvSpPr>
        <p:spPr>
          <a:xfrm>
            <a:off x="938000" y="1908600"/>
            <a:ext cx="4374600" cy="917400"/>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lnSpc>
                <a:spcPct val="150000"/>
              </a:lnSpc>
              <a:spcBef>
                <a:spcPts val="1000"/>
              </a:spcBef>
              <a:spcAft>
                <a:spcPts val="0"/>
              </a:spcAft>
              <a:buNone/>
            </a:pPr>
            <a:r>
              <a:rPr lang="en-US" sz="1800">
                <a:solidFill>
                  <a:schemeClr val="dk1"/>
                </a:solidFill>
              </a:rPr>
              <a:t>The models generate violent, offensive and toxic content.</a:t>
            </a:r>
            <a:endParaRPr/>
          </a:p>
        </p:txBody>
      </p:sp>
      <p:pic>
        <p:nvPicPr>
          <p:cNvPr id="693" name="Google Shape;693;g338594f2e49_0_182"/>
          <p:cNvPicPr preferRelativeResize="0"/>
          <p:nvPr/>
        </p:nvPicPr>
        <p:blipFill rotWithShape="1">
          <a:blip r:embed="rId3" cstate="print">
            <a:alphaModFix/>
            <a:extLst>
              <a:ext uri="{28A0092B-C50C-407E-A947-70E740481C1C}">
                <a14:useLocalDpi xmlns:a14="http://schemas.microsoft.com/office/drawing/2010/main"/>
              </a:ext>
            </a:extLst>
          </a:blip>
          <a:srcRect l="2367" r="3310"/>
          <a:stretch/>
        </p:blipFill>
        <p:spPr>
          <a:xfrm>
            <a:off x="5436000" y="1860625"/>
            <a:ext cx="6667499" cy="3855701"/>
          </a:xfrm>
          <a:prstGeom prst="rect">
            <a:avLst/>
          </a:prstGeom>
          <a:noFill/>
          <a:ln>
            <a:noFill/>
          </a:ln>
        </p:spPr>
      </p:pic>
      <p:sp>
        <p:nvSpPr>
          <p:cNvPr id="694" name="Google Shape;694;g338594f2e49_0_182"/>
          <p:cNvSpPr txBox="1"/>
          <p:nvPr/>
        </p:nvSpPr>
        <p:spPr>
          <a:xfrm>
            <a:off x="1061400" y="2970300"/>
            <a:ext cx="4374600" cy="917400"/>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150000"/>
              </a:lnSpc>
              <a:spcBef>
                <a:spcPts val="1000"/>
              </a:spcBef>
              <a:spcAft>
                <a:spcPts val="0"/>
              </a:spcAft>
              <a:buNone/>
            </a:pPr>
            <a:r>
              <a:rPr lang="en-US" sz="1800" b="1">
                <a:solidFill>
                  <a:schemeClr val="dk1"/>
                </a:solidFill>
              </a:rPr>
              <a:t>This can be leveraged by an user with </a:t>
            </a:r>
            <a:r>
              <a:rPr lang="en-US" sz="1800" b="1">
                <a:solidFill>
                  <a:srgbClr val="CC0000"/>
                </a:solidFill>
              </a:rPr>
              <a:t>malicious intent</a:t>
            </a:r>
            <a:endParaRPr b="1">
              <a:solidFill>
                <a:srgbClr val="CC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g338594f2e49_0_419"/>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Trustworthy AI: </a:t>
            </a:r>
            <a:r>
              <a:rPr lang="en-US" sz="3600"/>
              <a:t>Harmful Content</a:t>
            </a:r>
            <a:endParaRPr sz="3600"/>
          </a:p>
        </p:txBody>
      </p:sp>
      <p:sp>
        <p:nvSpPr>
          <p:cNvPr id="700" name="Google Shape;700;g338594f2e49_0_419"/>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54</a:t>
            </a:fld>
            <a:endParaRPr/>
          </a:p>
        </p:txBody>
      </p:sp>
      <p:sp>
        <p:nvSpPr>
          <p:cNvPr id="701" name="Google Shape;701;g338594f2e49_0_419"/>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rgbClr val="FFFFFF"/>
                </a:solidFill>
              </a:rPr>
              <a:t>Han, D., Mohamed, S., &amp; Li, Y. (2024). ShieldDiff: Suppressing Sexual Content Generation from Diffusion Models through Reinforcement Learning. arXiv preprint arXiv:2410.05309.</a:t>
            </a: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p:txBody>
      </p:sp>
      <p:sp>
        <p:nvSpPr>
          <p:cNvPr id="702" name="Google Shape;702;g338594f2e49_0_419"/>
          <p:cNvSpPr txBox="1"/>
          <p:nvPr/>
        </p:nvSpPr>
        <p:spPr>
          <a:xfrm>
            <a:off x="938000" y="1908600"/>
            <a:ext cx="10415700" cy="516900"/>
          </a:xfrm>
          <a:prstGeom prst="rect">
            <a:avLst/>
          </a:prstGeom>
          <a:noFill/>
          <a:ln>
            <a:noFill/>
          </a:ln>
        </p:spPr>
        <p:txBody>
          <a:bodyPr spcFirstLastPara="1" wrap="square" lIns="91425" tIns="45700" rIns="91425" bIns="45700" anchor="t" anchorCtr="0">
            <a:normAutofit fontScale="85000" lnSpcReduction="20000"/>
          </a:bodyPr>
          <a:lstStyle/>
          <a:p>
            <a:pPr marL="0" lvl="0" indent="0" algn="just" rtl="0">
              <a:lnSpc>
                <a:spcPct val="150000"/>
              </a:lnSpc>
              <a:spcBef>
                <a:spcPts val="1000"/>
              </a:spcBef>
              <a:spcAft>
                <a:spcPts val="0"/>
              </a:spcAft>
              <a:buNone/>
            </a:pPr>
            <a:r>
              <a:rPr lang="en-US" sz="1800">
                <a:solidFill>
                  <a:schemeClr val="dk1"/>
                </a:solidFill>
              </a:rPr>
              <a:t>The mitigation of harmful content is often focused on </a:t>
            </a:r>
            <a:r>
              <a:rPr lang="en-US" sz="1800" b="1">
                <a:solidFill>
                  <a:srgbClr val="E69138"/>
                </a:solidFill>
              </a:rPr>
              <a:t>content filtering</a:t>
            </a:r>
            <a:endParaRPr b="1">
              <a:solidFill>
                <a:srgbClr val="E69138"/>
              </a:solidFill>
            </a:endParaRPr>
          </a:p>
        </p:txBody>
      </p:sp>
      <p:grpSp>
        <p:nvGrpSpPr>
          <p:cNvPr id="703" name="Google Shape;703;g338594f2e49_0_419"/>
          <p:cNvGrpSpPr/>
          <p:nvPr/>
        </p:nvGrpSpPr>
        <p:grpSpPr>
          <a:xfrm>
            <a:off x="1323425" y="2725275"/>
            <a:ext cx="1893800" cy="2548225"/>
            <a:chOff x="1446700" y="2512375"/>
            <a:chExt cx="1893800" cy="2548225"/>
          </a:xfrm>
        </p:grpSpPr>
        <p:sp>
          <p:nvSpPr>
            <p:cNvPr id="704" name="Google Shape;704;g338594f2e49_0_419"/>
            <p:cNvSpPr txBox="1"/>
            <p:nvPr/>
          </p:nvSpPr>
          <p:spPr>
            <a:xfrm>
              <a:off x="1482600" y="2668500"/>
              <a:ext cx="1857900" cy="917400"/>
            </a:xfrm>
            <a:prstGeom prst="rect">
              <a:avLst/>
            </a:prstGeom>
            <a:noFill/>
            <a:ln>
              <a:noFill/>
            </a:ln>
          </p:spPr>
          <p:txBody>
            <a:bodyPr spcFirstLastPara="1" wrap="square" lIns="91425" tIns="45700" rIns="91425" bIns="45700" anchor="t" anchorCtr="0">
              <a:normAutofit/>
            </a:bodyPr>
            <a:lstStyle/>
            <a:p>
              <a:pPr marL="0" lvl="0" indent="0" algn="ctr" rtl="0">
                <a:lnSpc>
                  <a:spcPct val="150000"/>
                </a:lnSpc>
                <a:spcBef>
                  <a:spcPts val="1000"/>
                </a:spcBef>
                <a:spcAft>
                  <a:spcPts val="0"/>
                </a:spcAft>
                <a:buNone/>
              </a:pPr>
              <a:r>
                <a:rPr lang="en-US" sz="1800">
                  <a:solidFill>
                    <a:schemeClr val="dk1"/>
                  </a:solidFill>
                </a:rPr>
                <a:t>Stable Diffusion</a:t>
              </a:r>
              <a:endParaRPr b="1">
                <a:solidFill>
                  <a:srgbClr val="E69138"/>
                </a:solidFill>
              </a:endParaRPr>
            </a:p>
          </p:txBody>
        </p:sp>
        <p:cxnSp>
          <p:nvCxnSpPr>
            <p:cNvPr id="705" name="Google Shape;705;g338594f2e49_0_419"/>
            <p:cNvCxnSpPr/>
            <p:nvPr/>
          </p:nvCxnSpPr>
          <p:spPr>
            <a:xfrm>
              <a:off x="2411550" y="3120225"/>
              <a:ext cx="0" cy="930000"/>
            </a:xfrm>
            <a:prstGeom prst="straightConnector1">
              <a:avLst/>
            </a:prstGeom>
            <a:noFill/>
            <a:ln w="19050" cap="flat" cmpd="sng">
              <a:solidFill>
                <a:srgbClr val="2955F2"/>
              </a:solidFill>
              <a:prstDash val="solid"/>
              <a:round/>
              <a:headEnd type="none" w="med" len="med"/>
              <a:tailEnd type="triangle" w="med" len="med"/>
            </a:ln>
          </p:spPr>
        </p:cxnSp>
        <p:sp>
          <p:nvSpPr>
            <p:cNvPr id="706" name="Google Shape;706;g338594f2e49_0_419"/>
            <p:cNvSpPr txBox="1"/>
            <p:nvPr/>
          </p:nvSpPr>
          <p:spPr>
            <a:xfrm>
              <a:off x="1482600" y="4143200"/>
              <a:ext cx="1857900" cy="917400"/>
            </a:xfrm>
            <a:prstGeom prst="rect">
              <a:avLst/>
            </a:prstGeom>
            <a:noFill/>
            <a:ln>
              <a:noFill/>
            </a:ln>
          </p:spPr>
          <p:txBody>
            <a:bodyPr spcFirstLastPara="1" wrap="square" lIns="91425" tIns="45700" rIns="91425" bIns="45700" anchor="t" anchorCtr="0">
              <a:normAutofit/>
            </a:bodyPr>
            <a:lstStyle/>
            <a:p>
              <a:pPr marL="0" lvl="0" indent="0" algn="ctr" rtl="0">
                <a:lnSpc>
                  <a:spcPct val="150000"/>
                </a:lnSpc>
                <a:spcBef>
                  <a:spcPts val="1000"/>
                </a:spcBef>
                <a:spcAft>
                  <a:spcPts val="0"/>
                </a:spcAft>
                <a:buNone/>
              </a:pPr>
              <a:r>
                <a:rPr lang="en-US" sz="1800">
                  <a:solidFill>
                    <a:schemeClr val="dk1"/>
                  </a:solidFill>
                </a:rPr>
                <a:t>NSFW Filter</a:t>
              </a:r>
              <a:endParaRPr b="1">
                <a:solidFill>
                  <a:srgbClr val="E69138"/>
                </a:solidFill>
              </a:endParaRPr>
            </a:p>
          </p:txBody>
        </p:sp>
        <p:sp>
          <p:nvSpPr>
            <p:cNvPr id="707" name="Google Shape;707;g338594f2e49_0_419"/>
            <p:cNvSpPr/>
            <p:nvPr/>
          </p:nvSpPr>
          <p:spPr>
            <a:xfrm>
              <a:off x="1446700" y="2512375"/>
              <a:ext cx="1857900" cy="2286000"/>
            </a:xfrm>
            <a:prstGeom prst="roundRect">
              <a:avLst>
                <a:gd name="adj" fmla="val 10856"/>
              </a:avLst>
            </a:prstGeom>
            <a:noFill/>
            <a:ln w="19050" cap="flat" cmpd="sng">
              <a:solidFill>
                <a:srgbClr val="E69138"/>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708" name="Google Shape;708;g338594f2e49_0_419"/>
          <p:cNvPicPr preferRelativeResize="0"/>
          <p:nvPr/>
        </p:nvPicPr>
        <p:blipFill>
          <a:blip r:embed="rId3">
            <a:alphaModFix/>
          </a:blip>
          <a:stretch>
            <a:fillRect/>
          </a:stretch>
        </p:blipFill>
        <p:spPr>
          <a:xfrm>
            <a:off x="3784250" y="2506100"/>
            <a:ext cx="5405725" cy="2986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g338594f2e49_0_435"/>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Trustworthy AI: </a:t>
            </a:r>
            <a:r>
              <a:rPr lang="en-US" sz="3600"/>
              <a:t>Harmful Content</a:t>
            </a:r>
            <a:endParaRPr sz="3600"/>
          </a:p>
        </p:txBody>
      </p:sp>
      <p:sp>
        <p:nvSpPr>
          <p:cNvPr id="714" name="Google Shape;714;g338594f2e49_0_435"/>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55</a:t>
            </a:fld>
            <a:endParaRPr/>
          </a:p>
        </p:txBody>
      </p:sp>
      <p:sp>
        <p:nvSpPr>
          <p:cNvPr id="715" name="Google Shape;715;g338594f2e49_0_435"/>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rgbClr val="FFFFFF"/>
                </a:solidFill>
              </a:rPr>
              <a:t>Inan, H., Upasani, K., Chi, J., Rungta, R., Iyer, K., Mao, Y., ... &amp; Khabsa, M. (2023). Llama guard: Llm-based input-output safeguard for human-ai conversations. arXiv preprint arXiv:2312.06674.</a:t>
            </a: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p:txBody>
      </p:sp>
      <p:sp>
        <p:nvSpPr>
          <p:cNvPr id="716" name="Google Shape;716;g338594f2e49_0_435"/>
          <p:cNvSpPr txBox="1"/>
          <p:nvPr/>
        </p:nvSpPr>
        <p:spPr>
          <a:xfrm>
            <a:off x="938000" y="1908600"/>
            <a:ext cx="10415700" cy="516900"/>
          </a:xfrm>
          <a:prstGeom prst="rect">
            <a:avLst/>
          </a:prstGeom>
          <a:noFill/>
          <a:ln>
            <a:noFill/>
          </a:ln>
        </p:spPr>
        <p:txBody>
          <a:bodyPr spcFirstLastPara="1" wrap="square" lIns="91425" tIns="45700" rIns="91425" bIns="45700" anchor="t" anchorCtr="0">
            <a:normAutofit fontScale="85000" lnSpcReduction="20000"/>
          </a:bodyPr>
          <a:lstStyle/>
          <a:p>
            <a:pPr marL="0" lvl="0" indent="0" algn="just" rtl="0">
              <a:lnSpc>
                <a:spcPct val="150000"/>
              </a:lnSpc>
              <a:spcBef>
                <a:spcPts val="1000"/>
              </a:spcBef>
              <a:spcAft>
                <a:spcPts val="0"/>
              </a:spcAft>
              <a:buNone/>
            </a:pPr>
            <a:r>
              <a:rPr lang="en-US" sz="1800">
                <a:solidFill>
                  <a:schemeClr val="dk1"/>
                </a:solidFill>
              </a:rPr>
              <a:t>The mitigation of harmful content is often focused on </a:t>
            </a:r>
            <a:r>
              <a:rPr lang="en-US" sz="1800" b="1">
                <a:solidFill>
                  <a:srgbClr val="E69138"/>
                </a:solidFill>
              </a:rPr>
              <a:t>content filtering</a:t>
            </a:r>
            <a:endParaRPr b="1">
              <a:solidFill>
                <a:srgbClr val="E69138"/>
              </a:solidFill>
            </a:endParaRPr>
          </a:p>
        </p:txBody>
      </p:sp>
      <p:grpSp>
        <p:nvGrpSpPr>
          <p:cNvPr id="717" name="Google Shape;717;g338594f2e49_0_435"/>
          <p:cNvGrpSpPr/>
          <p:nvPr/>
        </p:nvGrpSpPr>
        <p:grpSpPr>
          <a:xfrm>
            <a:off x="1323425" y="2725275"/>
            <a:ext cx="1893800" cy="2548225"/>
            <a:chOff x="1446700" y="2512375"/>
            <a:chExt cx="1893800" cy="2548225"/>
          </a:xfrm>
        </p:grpSpPr>
        <p:sp>
          <p:nvSpPr>
            <p:cNvPr id="718" name="Google Shape;718;g338594f2e49_0_435"/>
            <p:cNvSpPr txBox="1"/>
            <p:nvPr/>
          </p:nvSpPr>
          <p:spPr>
            <a:xfrm>
              <a:off x="1482600" y="2668500"/>
              <a:ext cx="1857900" cy="917400"/>
            </a:xfrm>
            <a:prstGeom prst="rect">
              <a:avLst/>
            </a:prstGeom>
            <a:noFill/>
            <a:ln>
              <a:noFill/>
            </a:ln>
          </p:spPr>
          <p:txBody>
            <a:bodyPr spcFirstLastPara="1" wrap="square" lIns="91425" tIns="45700" rIns="91425" bIns="45700" anchor="t" anchorCtr="0">
              <a:normAutofit/>
            </a:bodyPr>
            <a:lstStyle/>
            <a:p>
              <a:pPr marL="0" lvl="0" indent="0" algn="ctr" rtl="0">
                <a:lnSpc>
                  <a:spcPct val="150000"/>
                </a:lnSpc>
                <a:spcBef>
                  <a:spcPts val="1000"/>
                </a:spcBef>
                <a:spcAft>
                  <a:spcPts val="0"/>
                </a:spcAft>
                <a:buNone/>
              </a:pPr>
              <a:r>
                <a:rPr lang="en-US" sz="1800">
                  <a:solidFill>
                    <a:schemeClr val="dk1"/>
                  </a:solidFill>
                </a:rPr>
                <a:t>Stable Diffusion</a:t>
              </a:r>
              <a:endParaRPr b="1">
                <a:solidFill>
                  <a:srgbClr val="E69138"/>
                </a:solidFill>
              </a:endParaRPr>
            </a:p>
          </p:txBody>
        </p:sp>
        <p:cxnSp>
          <p:nvCxnSpPr>
            <p:cNvPr id="719" name="Google Shape;719;g338594f2e49_0_435"/>
            <p:cNvCxnSpPr/>
            <p:nvPr/>
          </p:nvCxnSpPr>
          <p:spPr>
            <a:xfrm>
              <a:off x="2411550" y="3120225"/>
              <a:ext cx="0" cy="930000"/>
            </a:xfrm>
            <a:prstGeom prst="straightConnector1">
              <a:avLst/>
            </a:prstGeom>
            <a:noFill/>
            <a:ln w="19050" cap="flat" cmpd="sng">
              <a:solidFill>
                <a:srgbClr val="2955F2"/>
              </a:solidFill>
              <a:prstDash val="solid"/>
              <a:round/>
              <a:headEnd type="none" w="med" len="med"/>
              <a:tailEnd type="triangle" w="med" len="med"/>
            </a:ln>
          </p:spPr>
        </p:cxnSp>
        <p:sp>
          <p:nvSpPr>
            <p:cNvPr id="720" name="Google Shape;720;g338594f2e49_0_435"/>
            <p:cNvSpPr txBox="1"/>
            <p:nvPr/>
          </p:nvSpPr>
          <p:spPr>
            <a:xfrm>
              <a:off x="1482600" y="4143200"/>
              <a:ext cx="1857900" cy="917400"/>
            </a:xfrm>
            <a:prstGeom prst="rect">
              <a:avLst/>
            </a:prstGeom>
            <a:noFill/>
            <a:ln>
              <a:noFill/>
            </a:ln>
          </p:spPr>
          <p:txBody>
            <a:bodyPr spcFirstLastPara="1" wrap="square" lIns="91425" tIns="45700" rIns="91425" bIns="45700" anchor="t" anchorCtr="0">
              <a:normAutofit/>
            </a:bodyPr>
            <a:lstStyle/>
            <a:p>
              <a:pPr marL="0" lvl="0" indent="0" algn="ctr" rtl="0">
                <a:lnSpc>
                  <a:spcPct val="150000"/>
                </a:lnSpc>
                <a:spcBef>
                  <a:spcPts val="1000"/>
                </a:spcBef>
                <a:spcAft>
                  <a:spcPts val="0"/>
                </a:spcAft>
                <a:buNone/>
              </a:pPr>
              <a:r>
                <a:rPr lang="en-US" sz="1800">
                  <a:solidFill>
                    <a:schemeClr val="dk1"/>
                  </a:solidFill>
                </a:rPr>
                <a:t>NSFW Filter</a:t>
              </a:r>
              <a:endParaRPr b="1">
                <a:solidFill>
                  <a:srgbClr val="E69138"/>
                </a:solidFill>
              </a:endParaRPr>
            </a:p>
          </p:txBody>
        </p:sp>
        <p:sp>
          <p:nvSpPr>
            <p:cNvPr id="721" name="Google Shape;721;g338594f2e49_0_435"/>
            <p:cNvSpPr/>
            <p:nvPr/>
          </p:nvSpPr>
          <p:spPr>
            <a:xfrm>
              <a:off x="1446700" y="2512375"/>
              <a:ext cx="1857900" cy="2286000"/>
            </a:xfrm>
            <a:prstGeom prst="roundRect">
              <a:avLst>
                <a:gd name="adj" fmla="val 10856"/>
              </a:avLst>
            </a:prstGeom>
            <a:noFill/>
            <a:ln w="19050" cap="flat" cmpd="sng">
              <a:solidFill>
                <a:srgbClr val="E69138"/>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722" name="Google Shape;722;g338594f2e49_0_435"/>
          <p:cNvGrpSpPr/>
          <p:nvPr/>
        </p:nvGrpSpPr>
        <p:grpSpPr>
          <a:xfrm>
            <a:off x="3873900" y="2725275"/>
            <a:ext cx="1893800" cy="2548225"/>
            <a:chOff x="3862675" y="2643525"/>
            <a:chExt cx="1893800" cy="2548225"/>
          </a:xfrm>
        </p:grpSpPr>
        <p:sp>
          <p:nvSpPr>
            <p:cNvPr id="723" name="Google Shape;723;g338594f2e49_0_435"/>
            <p:cNvSpPr/>
            <p:nvPr/>
          </p:nvSpPr>
          <p:spPr>
            <a:xfrm>
              <a:off x="3862675" y="2643525"/>
              <a:ext cx="1857900" cy="2286000"/>
            </a:xfrm>
            <a:prstGeom prst="roundRect">
              <a:avLst>
                <a:gd name="adj" fmla="val 10856"/>
              </a:avLst>
            </a:prstGeom>
            <a:noFill/>
            <a:ln w="19050" cap="flat" cmpd="sng">
              <a:solidFill>
                <a:srgbClr val="E69138"/>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4" name="Google Shape;724;g338594f2e49_0_435"/>
            <p:cNvSpPr txBox="1"/>
            <p:nvPr/>
          </p:nvSpPr>
          <p:spPr>
            <a:xfrm>
              <a:off x="3898575" y="2799650"/>
              <a:ext cx="1857900" cy="917400"/>
            </a:xfrm>
            <a:prstGeom prst="rect">
              <a:avLst/>
            </a:prstGeom>
            <a:noFill/>
            <a:ln>
              <a:noFill/>
            </a:ln>
          </p:spPr>
          <p:txBody>
            <a:bodyPr spcFirstLastPara="1" wrap="square" lIns="91425" tIns="45700" rIns="91425" bIns="45700" anchor="t" anchorCtr="0">
              <a:normAutofit/>
            </a:bodyPr>
            <a:lstStyle/>
            <a:p>
              <a:pPr marL="0" lvl="0" indent="0" algn="ctr" rtl="0">
                <a:lnSpc>
                  <a:spcPct val="150000"/>
                </a:lnSpc>
                <a:spcBef>
                  <a:spcPts val="1000"/>
                </a:spcBef>
                <a:spcAft>
                  <a:spcPts val="0"/>
                </a:spcAft>
                <a:buNone/>
              </a:pPr>
              <a:r>
                <a:rPr lang="en-US" sz="1800">
                  <a:solidFill>
                    <a:schemeClr val="dk1"/>
                  </a:solidFill>
                </a:rPr>
                <a:t>Llama 3</a:t>
              </a:r>
              <a:endParaRPr b="1">
                <a:solidFill>
                  <a:srgbClr val="E69138"/>
                </a:solidFill>
              </a:endParaRPr>
            </a:p>
          </p:txBody>
        </p:sp>
        <p:cxnSp>
          <p:nvCxnSpPr>
            <p:cNvPr id="725" name="Google Shape;725;g338594f2e49_0_435"/>
            <p:cNvCxnSpPr/>
            <p:nvPr/>
          </p:nvCxnSpPr>
          <p:spPr>
            <a:xfrm>
              <a:off x="4827525" y="3251375"/>
              <a:ext cx="0" cy="930000"/>
            </a:xfrm>
            <a:prstGeom prst="straightConnector1">
              <a:avLst/>
            </a:prstGeom>
            <a:noFill/>
            <a:ln w="19050" cap="flat" cmpd="sng">
              <a:solidFill>
                <a:srgbClr val="2955F2"/>
              </a:solidFill>
              <a:prstDash val="solid"/>
              <a:round/>
              <a:headEnd type="none" w="med" len="med"/>
              <a:tailEnd type="triangle" w="med" len="med"/>
            </a:ln>
          </p:spPr>
        </p:cxnSp>
        <p:sp>
          <p:nvSpPr>
            <p:cNvPr id="726" name="Google Shape;726;g338594f2e49_0_435"/>
            <p:cNvSpPr txBox="1"/>
            <p:nvPr/>
          </p:nvSpPr>
          <p:spPr>
            <a:xfrm>
              <a:off x="3898575" y="4274350"/>
              <a:ext cx="1857900" cy="917400"/>
            </a:xfrm>
            <a:prstGeom prst="rect">
              <a:avLst/>
            </a:prstGeom>
            <a:noFill/>
            <a:ln>
              <a:noFill/>
            </a:ln>
          </p:spPr>
          <p:txBody>
            <a:bodyPr spcFirstLastPara="1" wrap="square" lIns="91425" tIns="45700" rIns="91425" bIns="45700" anchor="t" anchorCtr="0">
              <a:normAutofit/>
            </a:bodyPr>
            <a:lstStyle/>
            <a:p>
              <a:pPr marL="0" lvl="0" indent="0" algn="ctr" rtl="0">
                <a:lnSpc>
                  <a:spcPct val="150000"/>
                </a:lnSpc>
                <a:spcBef>
                  <a:spcPts val="1000"/>
                </a:spcBef>
                <a:spcAft>
                  <a:spcPts val="0"/>
                </a:spcAft>
                <a:buNone/>
              </a:pPr>
              <a:r>
                <a:rPr lang="en-US" sz="1800">
                  <a:solidFill>
                    <a:schemeClr val="dk1"/>
                  </a:solidFill>
                </a:rPr>
                <a:t>Llama Guard</a:t>
              </a:r>
              <a:endParaRPr b="1">
                <a:solidFill>
                  <a:srgbClr val="E69138"/>
                </a:solidFill>
              </a:endParaRPr>
            </a:p>
          </p:txBody>
        </p:sp>
      </p:grpSp>
      <p:sp>
        <p:nvSpPr>
          <p:cNvPr id="727" name="Google Shape;727;g338594f2e49_0_435"/>
          <p:cNvSpPr txBox="1"/>
          <p:nvPr/>
        </p:nvSpPr>
        <p:spPr>
          <a:xfrm>
            <a:off x="5953850" y="2725275"/>
            <a:ext cx="5465100" cy="927000"/>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lnSpc>
                <a:spcPct val="150000"/>
              </a:lnSpc>
              <a:spcBef>
                <a:spcPts val="1000"/>
              </a:spcBef>
              <a:spcAft>
                <a:spcPts val="0"/>
              </a:spcAft>
              <a:buNone/>
            </a:pPr>
            <a:r>
              <a:rPr lang="en-US" sz="1800">
                <a:solidFill>
                  <a:schemeClr val="dk1"/>
                </a:solidFill>
              </a:rPr>
              <a:t>LLM-based </a:t>
            </a:r>
            <a:r>
              <a:rPr lang="en-US" sz="1800" b="1">
                <a:solidFill>
                  <a:schemeClr val="dk1"/>
                </a:solidFill>
              </a:rPr>
              <a:t>safeguard model</a:t>
            </a:r>
            <a:r>
              <a:rPr lang="en-US" sz="1800">
                <a:solidFill>
                  <a:schemeClr val="dk1"/>
                </a:solidFill>
              </a:rPr>
              <a:t>, fine-tuned on a dataset annotated with a safety risk taxonomy</a:t>
            </a:r>
            <a:endParaRPr b="1">
              <a:solidFill>
                <a:srgbClr val="E69138"/>
              </a:solidFill>
            </a:endParaRPr>
          </a:p>
        </p:txBody>
      </p:sp>
      <p:sp>
        <p:nvSpPr>
          <p:cNvPr id="728" name="Google Shape;728;g338594f2e49_0_435"/>
          <p:cNvSpPr txBox="1"/>
          <p:nvPr/>
        </p:nvSpPr>
        <p:spPr>
          <a:xfrm>
            <a:off x="6307975" y="3695375"/>
            <a:ext cx="2734500" cy="1391100"/>
          </a:xfrm>
          <a:prstGeom prst="rect">
            <a:avLst/>
          </a:prstGeom>
          <a:noFill/>
          <a:ln>
            <a:noFill/>
          </a:ln>
        </p:spPr>
        <p:txBody>
          <a:bodyPr spcFirstLastPara="1" wrap="square" lIns="91425" tIns="45700" rIns="91425" bIns="45700" anchor="t" anchorCtr="0">
            <a:normAutofit/>
          </a:bodyPr>
          <a:lstStyle/>
          <a:p>
            <a:pPr marL="457200" lvl="0" indent="-330200" algn="just" rtl="0">
              <a:lnSpc>
                <a:spcPct val="150000"/>
              </a:lnSpc>
              <a:spcBef>
                <a:spcPts val="1000"/>
              </a:spcBef>
              <a:spcAft>
                <a:spcPts val="0"/>
              </a:spcAft>
              <a:buClr>
                <a:srgbClr val="E59C30"/>
              </a:buClr>
              <a:buSzPts val="1600"/>
              <a:buChar char="●"/>
            </a:pPr>
            <a:r>
              <a:rPr lang="en-US" sz="1600">
                <a:solidFill>
                  <a:schemeClr val="dk1"/>
                </a:solidFill>
              </a:rPr>
              <a:t>Violence and Hate</a:t>
            </a:r>
            <a:endParaRPr sz="1600">
              <a:solidFill>
                <a:schemeClr val="dk1"/>
              </a:solidFill>
            </a:endParaRPr>
          </a:p>
          <a:p>
            <a:pPr marL="457200" lvl="0" indent="-330200" algn="just" rtl="0">
              <a:lnSpc>
                <a:spcPct val="150000"/>
              </a:lnSpc>
              <a:spcBef>
                <a:spcPts val="0"/>
              </a:spcBef>
              <a:spcAft>
                <a:spcPts val="0"/>
              </a:spcAft>
              <a:buClr>
                <a:srgbClr val="E59C30"/>
              </a:buClr>
              <a:buSzPts val="1600"/>
              <a:buChar char="●"/>
            </a:pPr>
            <a:r>
              <a:rPr lang="en-US" sz="1600">
                <a:solidFill>
                  <a:schemeClr val="dk1"/>
                </a:solidFill>
              </a:rPr>
              <a:t>Sexual Content </a:t>
            </a:r>
            <a:endParaRPr sz="1600">
              <a:solidFill>
                <a:schemeClr val="dk1"/>
              </a:solidFill>
            </a:endParaRPr>
          </a:p>
          <a:p>
            <a:pPr marL="457200" lvl="0" indent="-330200" algn="just" rtl="0">
              <a:lnSpc>
                <a:spcPct val="150000"/>
              </a:lnSpc>
              <a:spcBef>
                <a:spcPts val="0"/>
              </a:spcBef>
              <a:spcAft>
                <a:spcPts val="0"/>
              </a:spcAft>
              <a:buClr>
                <a:srgbClr val="E59C30"/>
              </a:buClr>
              <a:buSzPts val="1600"/>
              <a:buChar char="●"/>
            </a:pPr>
            <a:r>
              <a:rPr lang="en-US" sz="1600">
                <a:solidFill>
                  <a:schemeClr val="dk1"/>
                </a:solidFill>
              </a:rPr>
              <a:t>Criminal Planning</a:t>
            </a:r>
            <a:endParaRPr sz="1600">
              <a:solidFill>
                <a:schemeClr val="dk1"/>
              </a:solidFill>
            </a:endParaRPr>
          </a:p>
        </p:txBody>
      </p:sp>
      <p:sp>
        <p:nvSpPr>
          <p:cNvPr id="729" name="Google Shape;729;g338594f2e49_0_435"/>
          <p:cNvSpPr txBox="1"/>
          <p:nvPr/>
        </p:nvSpPr>
        <p:spPr>
          <a:xfrm>
            <a:off x="8942694" y="3695375"/>
            <a:ext cx="2734500" cy="1391100"/>
          </a:xfrm>
          <a:prstGeom prst="rect">
            <a:avLst/>
          </a:prstGeom>
          <a:noFill/>
          <a:ln>
            <a:noFill/>
          </a:ln>
        </p:spPr>
        <p:txBody>
          <a:bodyPr spcFirstLastPara="1" wrap="square" lIns="91425" tIns="45700" rIns="91425" bIns="45700" anchor="t" anchorCtr="0">
            <a:noAutofit/>
          </a:bodyPr>
          <a:lstStyle/>
          <a:p>
            <a:pPr marL="457200" lvl="0" indent="-330200" algn="just" rtl="0">
              <a:lnSpc>
                <a:spcPct val="150000"/>
              </a:lnSpc>
              <a:spcBef>
                <a:spcPts val="1000"/>
              </a:spcBef>
              <a:spcAft>
                <a:spcPts val="0"/>
              </a:spcAft>
              <a:buClr>
                <a:srgbClr val="E59C30"/>
              </a:buClr>
              <a:buSzPts val="1600"/>
              <a:buChar char="●"/>
            </a:pPr>
            <a:r>
              <a:rPr lang="en-US" sz="1600">
                <a:solidFill>
                  <a:schemeClr val="dk1"/>
                </a:solidFill>
              </a:rPr>
              <a:t>Guns/Illegal Weapons</a:t>
            </a:r>
            <a:endParaRPr sz="1600">
              <a:solidFill>
                <a:schemeClr val="dk1"/>
              </a:solidFill>
            </a:endParaRPr>
          </a:p>
          <a:p>
            <a:pPr marL="457200" lvl="0" indent="-330200" algn="just" rtl="0">
              <a:lnSpc>
                <a:spcPct val="150000"/>
              </a:lnSpc>
              <a:spcBef>
                <a:spcPts val="0"/>
              </a:spcBef>
              <a:spcAft>
                <a:spcPts val="0"/>
              </a:spcAft>
              <a:buClr>
                <a:srgbClr val="E59C30"/>
              </a:buClr>
              <a:buSzPts val="1600"/>
              <a:buChar char="●"/>
            </a:pPr>
            <a:r>
              <a:rPr lang="en-US" sz="1600">
                <a:solidFill>
                  <a:schemeClr val="dk1"/>
                </a:solidFill>
              </a:rPr>
              <a:t>Suicide/Self-harm</a:t>
            </a:r>
            <a:endParaRPr sz="1600">
              <a:solidFill>
                <a:schemeClr val="dk1"/>
              </a:solidFill>
            </a:endParaRPr>
          </a:p>
          <a:p>
            <a:pPr marL="457200" lvl="0" indent="-330200" algn="just" rtl="0">
              <a:lnSpc>
                <a:spcPct val="150000"/>
              </a:lnSpc>
              <a:spcBef>
                <a:spcPts val="0"/>
              </a:spcBef>
              <a:spcAft>
                <a:spcPts val="0"/>
              </a:spcAft>
              <a:buClr>
                <a:srgbClr val="E59C30"/>
              </a:buClr>
              <a:buSzPts val="1600"/>
              <a:buChar char="●"/>
            </a:pPr>
            <a:r>
              <a:rPr lang="en-US" sz="1600">
                <a:solidFill>
                  <a:schemeClr val="dk1"/>
                </a:solidFill>
              </a:rPr>
              <a:t>Regulated/Controlled Substances</a:t>
            </a:r>
            <a:endParaRPr sz="16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g338594f2e49_0_461"/>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Trustworthy AI: </a:t>
            </a:r>
            <a:r>
              <a:rPr lang="en-US" sz="3600"/>
              <a:t>Harmful Content</a:t>
            </a:r>
            <a:endParaRPr sz="3600"/>
          </a:p>
        </p:txBody>
      </p:sp>
      <p:sp>
        <p:nvSpPr>
          <p:cNvPr id="735" name="Google Shape;735;g338594f2e49_0_461"/>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56</a:t>
            </a:fld>
            <a:endParaRPr/>
          </a:p>
        </p:txBody>
      </p:sp>
      <p:sp>
        <p:nvSpPr>
          <p:cNvPr id="736" name="Google Shape;736;g338594f2e49_0_461"/>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rgbClr val="FFFFFF"/>
                </a:solidFill>
              </a:rPr>
              <a:t>Inan, H., Upasani, K., Chi, J., Rungta, R., Iyer, K., Mao, Y., ... &amp; Khabsa, M. (2023). Llama guard: Llm-based input-output safeguard for human-ai conversations. arXiv preprint arXiv:2312.06674.</a:t>
            </a: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p:txBody>
      </p:sp>
      <p:pic>
        <p:nvPicPr>
          <p:cNvPr id="737" name="Google Shape;737;g338594f2e49_0_461"/>
          <p:cNvPicPr preferRelativeResize="0"/>
          <p:nvPr/>
        </p:nvPicPr>
        <p:blipFill>
          <a:blip r:embed="rId3">
            <a:alphaModFix/>
          </a:blip>
          <a:stretch>
            <a:fillRect/>
          </a:stretch>
        </p:blipFill>
        <p:spPr>
          <a:xfrm>
            <a:off x="11265000" y="0"/>
            <a:ext cx="927000" cy="927000"/>
          </a:xfrm>
          <a:prstGeom prst="rect">
            <a:avLst/>
          </a:prstGeom>
          <a:noFill/>
          <a:ln>
            <a:noFill/>
          </a:ln>
        </p:spPr>
      </p:pic>
      <p:pic>
        <p:nvPicPr>
          <p:cNvPr id="738" name="Google Shape;738;g338594f2e49_0_46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029263" y="1565072"/>
            <a:ext cx="6914724" cy="414355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338594f2e49_0_488"/>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Trustworthy AI: </a:t>
            </a:r>
            <a:r>
              <a:rPr lang="en-US" sz="3600"/>
              <a:t>Harmful Content</a:t>
            </a:r>
            <a:endParaRPr sz="3600"/>
          </a:p>
        </p:txBody>
      </p:sp>
      <p:sp>
        <p:nvSpPr>
          <p:cNvPr id="744" name="Google Shape;744;g338594f2e49_0_488"/>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57</a:t>
            </a:fld>
            <a:endParaRPr/>
          </a:p>
        </p:txBody>
      </p:sp>
      <p:sp>
        <p:nvSpPr>
          <p:cNvPr id="745" name="Google Shape;745;g338594f2e49_0_488"/>
          <p:cNvSpPr txBox="1"/>
          <p:nvPr/>
        </p:nvSpPr>
        <p:spPr>
          <a:xfrm>
            <a:off x="938000" y="1908600"/>
            <a:ext cx="10219800" cy="32595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r>
              <a:rPr lang="en-US" sz="1800">
                <a:solidFill>
                  <a:schemeClr val="dk1"/>
                </a:solidFill>
              </a:rPr>
              <a:t>The problem with content filtering is it may be “overplayed”:</a:t>
            </a:r>
            <a:endParaRPr sz="1800">
              <a:solidFill>
                <a:schemeClr val="dk1"/>
              </a:solidFill>
            </a:endParaRPr>
          </a:p>
          <a:p>
            <a:pPr marL="914400" lvl="0" indent="-342900" algn="just" rtl="0">
              <a:lnSpc>
                <a:spcPct val="150000"/>
              </a:lnSpc>
              <a:spcBef>
                <a:spcPts val="1000"/>
              </a:spcBef>
              <a:spcAft>
                <a:spcPts val="0"/>
              </a:spcAft>
              <a:buClr>
                <a:srgbClr val="2955F2"/>
              </a:buClr>
              <a:buSzPts val="1800"/>
              <a:buChar char="●"/>
            </a:pPr>
            <a:r>
              <a:rPr lang="en-US" sz="1800">
                <a:solidFill>
                  <a:schemeClr val="dk1"/>
                </a:solidFill>
              </a:rPr>
              <a:t>It may lead to </a:t>
            </a:r>
            <a:r>
              <a:rPr lang="en-US" sz="1800" b="1">
                <a:solidFill>
                  <a:srgbClr val="E69138"/>
                </a:solidFill>
              </a:rPr>
              <a:t>relevant content </a:t>
            </a:r>
            <a:r>
              <a:rPr lang="en-US" sz="1800">
                <a:solidFill>
                  <a:schemeClr val="dk1"/>
                </a:solidFill>
              </a:rPr>
              <a:t>being filtered: It blocks unsafe content but can also block </a:t>
            </a:r>
            <a:r>
              <a:rPr lang="en-US" sz="1800" b="1">
                <a:solidFill>
                  <a:schemeClr val="dk1"/>
                </a:solidFill>
              </a:rPr>
              <a:t>sensitive </a:t>
            </a:r>
            <a:r>
              <a:rPr lang="en-US" sz="1800">
                <a:solidFill>
                  <a:schemeClr val="dk1"/>
                </a:solidFill>
              </a:rPr>
              <a:t>content</a:t>
            </a:r>
            <a:endParaRPr sz="1800">
              <a:solidFill>
                <a:schemeClr val="dk1"/>
              </a:solidFill>
            </a:endParaRPr>
          </a:p>
          <a:p>
            <a:pPr marL="914400" lvl="0" indent="-342900" algn="just" rtl="0">
              <a:lnSpc>
                <a:spcPct val="150000"/>
              </a:lnSpc>
              <a:spcBef>
                <a:spcPts val="1000"/>
              </a:spcBef>
              <a:spcAft>
                <a:spcPts val="0"/>
              </a:spcAft>
              <a:buClr>
                <a:srgbClr val="2955F2"/>
              </a:buClr>
              <a:buSzPts val="1800"/>
              <a:buChar char="●"/>
            </a:pPr>
            <a:r>
              <a:rPr lang="en-US" sz="1800">
                <a:solidFill>
                  <a:schemeClr val="dk1"/>
                </a:solidFill>
              </a:rPr>
              <a:t>Jailbreaking targets</a:t>
            </a:r>
            <a:endParaRPr sz="1800">
              <a:solidFill>
                <a:schemeClr val="dk1"/>
              </a:solidFill>
            </a:endParaRPr>
          </a:p>
          <a:p>
            <a:pPr marL="914400" lvl="0" indent="-342900" algn="just" rtl="0">
              <a:lnSpc>
                <a:spcPct val="150000"/>
              </a:lnSpc>
              <a:spcBef>
                <a:spcPts val="1000"/>
              </a:spcBef>
              <a:spcAft>
                <a:spcPts val="1000"/>
              </a:spcAft>
              <a:buClr>
                <a:srgbClr val="2955F2"/>
              </a:buClr>
              <a:buSzPts val="1800"/>
              <a:buChar char="●"/>
            </a:pPr>
            <a:r>
              <a:rPr lang="en-US" sz="1800">
                <a:solidFill>
                  <a:schemeClr val="dk1"/>
                </a:solidFill>
              </a:rPr>
              <a:t>Outright </a:t>
            </a:r>
            <a:r>
              <a:rPr lang="en-US" sz="1800" b="1">
                <a:solidFill>
                  <a:srgbClr val="E69138"/>
                </a:solidFill>
              </a:rPr>
              <a:t>refusal of answer</a:t>
            </a:r>
            <a:r>
              <a:rPr lang="en-US" sz="1800">
                <a:solidFill>
                  <a:schemeClr val="dk1"/>
                </a:solidFill>
              </a:rPr>
              <a:t> from the model</a:t>
            </a:r>
            <a:endParaRPr sz="1800">
              <a:solidFill>
                <a:schemeClr val="dk1"/>
              </a:solidFill>
            </a:endParaRPr>
          </a:p>
        </p:txBody>
      </p:sp>
      <p:sp>
        <p:nvSpPr>
          <p:cNvPr id="746" name="Google Shape;746;g338594f2e49_0_488"/>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rgbClr val="FFFFFF"/>
                </a:solidFill>
              </a:rPr>
              <a:t>Liu, Y., Yao, Y., Ton, J. F., Zhang, X., Guo, R., Cheng, H., ... &amp; Li, H. (2023). Trustworthy llms: a survey and guideline for evaluating large language models' alignment. arXiv preprint arXiv:2308.05374.</a:t>
            </a: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p:txBody>
      </p:sp>
      <p:pic>
        <p:nvPicPr>
          <p:cNvPr id="747" name="Google Shape;747;g338594f2e49_0_48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131422" y="4484650"/>
            <a:ext cx="887000" cy="974875"/>
          </a:xfrm>
          <a:prstGeom prst="rect">
            <a:avLst/>
          </a:prstGeom>
          <a:noFill/>
          <a:ln>
            <a:noFill/>
          </a:ln>
        </p:spPr>
      </p:pic>
      <p:pic>
        <p:nvPicPr>
          <p:cNvPr id="748" name="Google Shape;748;g338594f2e49_0_48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652500" y="4488725"/>
            <a:ext cx="886999" cy="966719"/>
          </a:xfrm>
          <a:prstGeom prst="rect">
            <a:avLst/>
          </a:prstGeom>
          <a:noFill/>
          <a:ln>
            <a:noFill/>
          </a:ln>
        </p:spPr>
      </p:pic>
      <p:pic>
        <p:nvPicPr>
          <p:cNvPr id="749" name="Google Shape;749;g338594f2e49_0_488"/>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9744625" y="4572525"/>
            <a:ext cx="887000" cy="887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g338594f2e49_0_515"/>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Trustworthy AI: </a:t>
            </a:r>
            <a:r>
              <a:rPr lang="en-US" sz="3600"/>
              <a:t>Harmful Content</a:t>
            </a:r>
            <a:endParaRPr sz="3600"/>
          </a:p>
        </p:txBody>
      </p:sp>
      <p:sp>
        <p:nvSpPr>
          <p:cNvPr id="755" name="Google Shape;755;g338594f2e49_0_515"/>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58</a:t>
            </a:fld>
            <a:endParaRPr/>
          </a:p>
        </p:txBody>
      </p:sp>
      <p:sp>
        <p:nvSpPr>
          <p:cNvPr id="756" name="Google Shape;756;g338594f2e49_0_515"/>
          <p:cNvSpPr txBox="1"/>
          <p:nvPr/>
        </p:nvSpPr>
        <p:spPr>
          <a:xfrm>
            <a:off x="938000" y="1908600"/>
            <a:ext cx="10219800" cy="525300"/>
          </a:xfrm>
          <a:prstGeom prst="rect">
            <a:avLst/>
          </a:prstGeom>
          <a:noFill/>
          <a:ln>
            <a:noFill/>
          </a:ln>
        </p:spPr>
        <p:txBody>
          <a:bodyPr spcFirstLastPara="1" wrap="square" lIns="91425" tIns="45700" rIns="91425" bIns="45700" anchor="t" anchorCtr="0">
            <a:normAutofit fontScale="85000" lnSpcReduction="20000"/>
          </a:bodyPr>
          <a:lstStyle/>
          <a:p>
            <a:pPr marL="0" lvl="0" indent="0" algn="just" rtl="0">
              <a:lnSpc>
                <a:spcPct val="150000"/>
              </a:lnSpc>
              <a:spcBef>
                <a:spcPts val="1000"/>
              </a:spcBef>
              <a:spcAft>
                <a:spcPts val="0"/>
              </a:spcAft>
              <a:buNone/>
            </a:pPr>
            <a:r>
              <a:rPr lang="en-US" sz="1800">
                <a:solidFill>
                  <a:schemeClr val="dk1"/>
                </a:solidFill>
              </a:rPr>
              <a:t>(Thankfully) There other approaches other than content filtering!</a:t>
            </a:r>
            <a:endParaRPr sz="1800">
              <a:solidFill>
                <a:schemeClr val="dk1"/>
              </a:solidFill>
            </a:endParaRPr>
          </a:p>
        </p:txBody>
      </p:sp>
      <p:sp>
        <p:nvSpPr>
          <p:cNvPr id="757" name="Google Shape;757;g338594f2e49_0_515"/>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rgbClr val="FFFFFF"/>
                </a:solidFill>
              </a:rPr>
              <a:t>Liu, Y., Yao, Y., Ton, J. F., Zhang, X., Guo, R., Cheng, H., ... &amp; Li, H. (2023). Trustworthy llms: a survey and guideline for evaluating large language models' alignment. arXiv preprint arXiv:2308.05374.</a:t>
            </a: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p:txBody>
      </p:sp>
      <p:sp>
        <p:nvSpPr>
          <p:cNvPr id="758" name="Google Shape;758;g338594f2e49_0_515"/>
          <p:cNvSpPr/>
          <p:nvPr/>
        </p:nvSpPr>
        <p:spPr>
          <a:xfrm>
            <a:off x="1034350" y="3464088"/>
            <a:ext cx="2680500" cy="651900"/>
          </a:xfrm>
          <a:prstGeom prst="roundRect">
            <a:avLst>
              <a:gd name="adj" fmla="val 16667"/>
            </a:avLst>
          </a:prstGeom>
          <a:solidFill>
            <a:srgbClr val="F6B26B"/>
          </a:solidFill>
          <a:ln w="952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Reinforcement Learning from Human Feedback</a:t>
            </a:r>
            <a:endParaRPr sz="1600">
              <a:solidFill>
                <a:srgbClr val="FFFFFF"/>
              </a:solidFill>
            </a:endParaRPr>
          </a:p>
        </p:txBody>
      </p:sp>
      <p:sp>
        <p:nvSpPr>
          <p:cNvPr id="759" name="Google Shape;759;g338594f2e49_0_515"/>
          <p:cNvSpPr/>
          <p:nvPr/>
        </p:nvSpPr>
        <p:spPr>
          <a:xfrm>
            <a:off x="4755740" y="3464088"/>
            <a:ext cx="2680500" cy="651900"/>
          </a:xfrm>
          <a:prstGeom prst="roundRect">
            <a:avLst>
              <a:gd name="adj" fmla="val 16667"/>
            </a:avLst>
          </a:prstGeom>
          <a:solidFill>
            <a:srgbClr val="F6B26B"/>
          </a:solidFill>
          <a:ln w="952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Context-Aware Response Generation</a:t>
            </a:r>
            <a:endParaRPr sz="1600">
              <a:solidFill>
                <a:srgbClr val="FFFFFF"/>
              </a:solidFill>
            </a:endParaRPr>
          </a:p>
        </p:txBody>
      </p:sp>
      <p:sp>
        <p:nvSpPr>
          <p:cNvPr id="760" name="Google Shape;760;g338594f2e49_0_515"/>
          <p:cNvSpPr/>
          <p:nvPr/>
        </p:nvSpPr>
        <p:spPr>
          <a:xfrm>
            <a:off x="8477156" y="3464088"/>
            <a:ext cx="2680500" cy="651900"/>
          </a:xfrm>
          <a:prstGeom prst="roundRect">
            <a:avLst>
              <a:gd name="adj" fmla="val 16667"/>
            </a:avLst>
          </a:prstGeom>
          <a:solidFill>
            <a:srgbClr val="F6B26B"/>
          </a:solidFill>
          <a:ln w="952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Explainability</a:t>
            </a:r>
            <a:endParaRPr sz="1600">
              <a:solidFill>
                <a:srgbClr val="FFFFFF"/>
              </a:solidFill>
            </a:endParaRPr>
          </a:p>
        </p:txBody>
      </p:sp>
      <p:sp>
        <p:nvSpPr>
          <p:cNvPr id="761" name="Google Shape;761;g338594f2e49_0_515"/>
          <p:cNvSpPr/>
          <p:nvPr/>
        </p:nvSpPr>
        <p:spPr>
          <a:xfrm>
            <a:off x="6847846" y="4692925"/>
            <a:ext cx="2680500" cy="651900"/>
          </a:xfrm>
          <a:prstGeom prst="roundRect">
            <a:avLst>
              <a:gd name="adj" fmla="val 16667"/>
            </a:avLst>
          </a:prstGeom>
          <a:solidFill>
            <a:srgbClr val="F6B26B"/>
          </a:solidFill>
          <a:ln w="952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Red Teaming</a:t>
            </a:r>
            <a:endParaRPr sz="1600">
              <a:solidFill>
                <a:srgbClr val="FFFFFF"/>
              </a:solidFill>
            </a:endParaRPr>
          </a:p>
        </p:txBody>
      </p:sp>
      <p:sp>
        <p:nvSpPr>
          <p:cNvPr id="762" name="Google Shape;762;g338594f2e49_0_515"/>
          <p:cNvSpPr/>
          <p:nvPr/>
        </p:nvSpPr>
        <p:spPr>
          <a:xfrm>
            <a:off x="2852731" y="4692925"/>
            <a:ext cx="2680500" cy="651900"/>
          </a:xfrm>
          <a:prstGeom prst="roundRect">
            <a:avLst>
              <a:gd name="adj" fmla="val 16667"/>
            </a:avLst>
          </a:prstGeom>
          <a:solidFill>
            <a:srgbClr val="F6B26B"/>
          </a:solidFill>
          <a:ln w="952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Human-in-the-Loop</a:t>
            </a:r>
            <a:endParaRPr sz="1600">
              <a:solidFill>
                <a:srgbClr val="FFFFFF"/>
              </a:solidFill>
            </a:endParaRPr>
          </a:p>
        </p:txBody>
      </p:sp>
      <p:sp>
        <p:nvSpPr>
          <p:cNvPr id="763" name="Google Shape;763;g338594f2e49_0_515"/>
          <p:cNvSpPr txBox="1"/>
          <p:nvPr/>
        </p:nvSpPr>
        <p:spPr>
          <a:xfrm>
            <a:off x="3174750" y="2433900"/>
            <a:ext cx="5842500" cy="995100"/>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150000"/>
              </a:lnSpc>
              <a:spcBef>
                <a:spcPts val="1000"/>
              </a:spcBef>
              <a:spcAft>
                <a:spcPts val="0"/>
              </a:spcAft>
              <a:buNone/>
            </a:pPr>
            <a:r>
              <a:rPr lang="en-US" sz="1700" b="1"/>
              <a:t>Usually harmful content mitigation involves a </a:t>
            </a:r>
            <a:r>
              <a:rPr lang="en-US" sz="1700" b="1">
                <a:solidFill>
                  <a:srgbClr val="2955F2"/>
                </a:solidFill>
              </a:rPr>
              <a:t>multi-faceted approach</a:t>
            </a:r>
            <a:r>
              <a:rPr lang="en-US" sz="1700" b="1"/>
              <a:t>!</a:t>
            </a:r>
            <a:endParaRPr sz="1700">
              <a:solidFill>
                <a:srgbClr val="CC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g338594f2e49_0_128"/>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When safe is “too safe”: </a:t>
            </a:r>
            <a:r>
              <a:rPr lang="en-US" sz="3600"/>
              <a:t>Stable Diffusion 3.0</a:t>
            </a:r>
            <a:endParaRPr sz="3600"/>
          </a:p>
        </p:txBody>
      </p:sp>
      <p:sp>
        <p:nvSpPr>
          <p:cNvPr id="769" name="Google Shape;769;g338594f2e49_0_128"/>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59</a:t>
            </a:fld>
            <a:endParaRPr/>
          </a:p>
        </p:txBody>
      </p:sp>
      <p:pic>
        <p:nvPicPr>
          <p:cNvPr id="770" name="Google Shape;770;g338594f2e49_0_12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365675" y="1771275"/>
            <a:ext cx="3526600" cy="3571875"/>
          </a:xfrm>
          <a:prstGeom prst="rect">
            <a:avLst/>
          </a:prstGeom>
          <a:noFill/>
          <a:ln>
            <a:noFill/>
          </a:ln>
        </p:spPr>
      </p:pic>
      <p:pic>
        <p:nvPicPr>
          <p:cNvPr id="771" name="Google Shape;771;g338594f2e49_0_128"/>
          <p:cNvPicPr preferRelativeResize="0"/>
          <p:nvPr/>
        </p:nvPicPr>
        <p:blipFill>
          <a:blip r:embed="rId4">
            <a:alphaModFix/>
          </a:blip>
          <a:stretch>
            <a:fillRect/>
          </a:stretch>
        </p:blipFill>
        <p:spPr>
          <a:xfrm>
            <a:off x="5464400" y="1771272"/>
            <a:ext cx="3656350" cy="2657950"/>
          </a:xfrm>
          <a:prstGeom prst="rect">
            <a:avLst/>
          </a:prstGeom>
          <a:noFill/>
          <a:ln>
            <a:noFill/>
          </a:ln>
        </p:spPr>
      </p:pic>
      <p:pic>
        <p:nvPicPr>
          <p:cNvPr id="772" name="Google Shape;772;g338594f2e49_0_128"/>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8839250" y="3052092"/>
            <a:ext cx="2514550" cy="2514550"/>
          </a:xfrm>
          <a:prstGeom prst="rect">
            <a:avLst/>
          </a:prstGeom>
          <a:noFill/>
          <a:ln>
            <a:noFill/>
          </a:ln>
        </p:spPr>
      </p:pic>
      <p:pic>
        <p:nvPicPr>
          <p:cNvPr id="773" name="Google Shape;773;g338594f2e49_0_128"/>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183250" y="3619497"/>
            <a:ext cx="2123978" cy="21239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337e9ec7740_0_33"/>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Applications</a:t>
            </a:r>
            <a:endParaRPr sz="3600"/>
          </a:p>
        </p:txBody>
      </p:sp>
      <p:sp>
        <p:nvSpPr>
          <p:cNvPr id="134" name="Google Shape;134;g337e9ec7740_0_33"/>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6</a:t>
            </a:fld>
            <a:endParaRPr/>
          </a:p>
        </p:txBody>
      </p:sp>
      <p:sp>
        <p:nvSpPr>
          <p:cNvPr id="135" name="Google Shape;135;g337e9ec7740_0_33"/>
          <p:cNvSpPr txBox="1">
            <a:spLocks noGrp="1"/>
          </p:cNvSpPr>
          <p:nvPr>
            <p:ph type="body" idx="1"/>
          </p:nvPr>
        </p:nvSpPr>
        <p:spPr>
          <a:xfrm>
            <a:off x="838200" y="1825625"/>
            <a:ext cx="10515600" cy="3880200"/>
          </a:xfrm>
          <a:prstGeom prst="rect">
            <a:avLst/>
          </a:prstGeom>
        </p:spPr>
        <p:txBody>
          <a:bodyPr spcFirstLastPara="1" wrap="square" lIns="91425" tIns="45700" rIns="91425" bIns="45700" anchor="t" anchorCtr="0">
            <a:normAutofit/>
          </a:bodyPr>
          <a:lstStyle/>
          <a:p>
            <a:pPr marL="457200" lvl="0" indent="-355600" algn="l" rtl="0">
              <a:spcBef>
                <a:spcPts val="1000"/>
              </a:spcBef>
              <a:spcAft>
                <a:spcPts val="0"/>
              </a:spcAft>
              <a:buSzPts val="2000"/>
              <a:buChar char="●"/>
            </a:pPr>
            <a:r>
              <a:rPr lang="en-US" sz="2000" b="1"/>
              <a:t>Text-to-Image Generation</a:t>
            </a:r>
            <a:r>
              <a:rPr lang="en-US" sz="2000"/>
              <a:t>: Creating visuals directly from textual descriptions</a:t>
            </a:r>
            <a:endParaRPr sz="2000" b="1"/>
          </a:p>
          <a:p>
            <a:pPr marL="457200" lvl="0" indent="-355600" algn="l" rtl="0">
              <a:lnSpc>
                <a:spcPct val="115000"/>
              </a:lnSpc>
              <a:spcBef>
                <a:spcPts val="1000"/>
              </a:spcBef>
              <a:spcAft>
                <a:spcPts val="1000"/>
              </a:spcAft>
              <a:buSzPts val="2000"/>
              <a:buChar char="●"/>
            </a:pPr>
            <a:r>
              <a:rPr lang="en-US" sz="2000" b="1"/>
              <a:t>Object Reconstruction</a:t>
            </a:r>
            <a:r>
              <a:rPr lang="en-US" sz="2000"/>
              <a:t>: Rebuilding or visualizing 3D objects from limited data.</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g338594f2e49_0_506"/>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Playfair Display"/>
              <a:buNone/>
            </a:pPr>
            <a:r>
              <a:rPr lang="en-US" sz="3600" b="1"/>
              <a:t>When safe is “too safe”: </a:t>
            </a:r>
            <a:r>
              <a:rPr lang="en-US" sz="3600"/>
              <a:t>Claude 2</a:t>
            </a:r>
            <a:endParaRPr sz="3600"/>
          </a:p>
        </p:txBody>
      </p:sp>
      <p:sp>
        <p:nvSpPr>
          <p:cNvPr id="779" name="Google Shape;779;g338594f2e49_0_506"/>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60</a:t>
            </a:fld>
            <a:endParaRPr/>
          </a:p>
        </p:txBody>
      </p:sp>
      <p:pic>
        <p:nvPicPr>
          <p:cNvPr id="780" name="Google Shape;780;g338594f2e49_0_506"/>
          <p:cNvPicPr preferRelativeResize="0"/>
          <p:nvPr/>
        </p:nvPicPr>
        <p:blipFill>
          <a:blip r:embed="rId3">
            <a:alphaModFix/>
          </a:blip>
          <a:stretch>
            <a:fillRect/>
          </a:stretch>
        </p:blipFill>
        <p:spPr>
          <a:xfrm>
            <a:off x="634275" y="1775742"/>
            <a:ext cx="8629650" cy="2819400"/>
          </a:xfrm>
          <a:prstGeom prst="rect">
            <a:avLst/>
          </a:prstGeom>
          <a:noFill/>
          <a:ln>
            <a:noFill/>
          </a:ln>
        </p:spPr>
      </p:pic>
      <p:pic>
        <p:nvPicPr>
          <p:cNvPr id="781" name="Google Shape;781;g338594f2e49_0_506"/>
          <p:cNvPicPr preferRelativeResize="0"/>
          <p:nvPr/>
        </p:nvPicPr>
        <p:blipFill>
          <a:blip r:embed="rId4">
            <a:alphaModFix/>
          </a:blip>
          <a:stretch>
            <a:fillRect/>
          </a:stretch>
        </p:blipFill>
        <p:spPr>
          <a:xfrm>
            <a:off x="4012550" y="3369217"/>
            <a:ext cx="6842562" cy="1958058"/>
          </a:xfrm>
          <a:prstGeom prst="rect">
            <a:avLst/>
          </a:prstGeom>
          <a:noFill/>
          <a:ln>
            <a:noFill/>
          </a:ln>
        </p:spPr>
      </p:pic>
      <p:sp>
        <p:nvSpPr>
          <p:cNvPr id="782" name="Google Shape;782;g338594f2e49_0_506"/>
          <p:cNvSpPr/>
          <p:nvPr/>
        </p:nvSpPr>
        <p:spPr>
          <a:xfrm>
            <a:off x="1627800" y="4938950"/>
            <a:ext cx="8936400" cy="698700"/>
          </a:xfrm>
          <a:prstGeom prst="roundRect">
            <a:avLst>
              <a:gd name="adj" fmla="val 16667"/>
            </a:avLst>
          </a:prstGeom>
          <a:solidFill>
            <a:srgbClr val="6D9EEB"/>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i="1">
                <a:solidFill>
                  <a:srgbClr val="FFFFFF"/>
                </a:solidFill>
              </a:rPr>
              <a:t>"While ethical alignment is crucial, it should not prevent AI from performing its intended functions."</a:t>
            </a:r>
            <a:endParaRPr sz="1700" i="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g338594f2e49_0_561"/>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Playfair Display"/>
              <a:buNone/>
            </a:pPr>
            <a:r>
              <a:rPr lang="en-US" sz="3600" b="1"/>
              <a:t>Ethical Alignment</a:t>
            </a:r>
            <a:endParaRPr sz="3600"/>
          </a:p>
        </p:txBody>
      </p:sp>
      <p:sp>
        <p:nvSpPr>
          <p:cNvPr id="788" name="Google Shape;788;g338594f2e49_0_561"/>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61</a:t>
            </a:fld>
            <a:endParaRPr/>
          </a:p>
        </p:txBody>
      </p:sp>
      <p:sp>
        <p:nvSpPr>
          <p:cNvPr id="789" name="Google Shape;789;g338594f2e49_0_561"/>
          <p:cNvSpPr txBox="1"/>
          <p:nvPr/>
        </p:nvSpPr>
        <p:spPr>
          <a:xfrm>
            <a:off x="938000" y="1908600"/>
            <a:ext cx="10219800" cy="12498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r>
              <a:rPr lang="en-US" sz="1800">
                <a:solidFill>
                  <a:schemeClr val="dk1"/>
                </a:solidFill>
              </a:rPr>
              <a:t>Models should be </a:t>
            </a:r>
            <a:r>
              <a:rPr lang="en-US" sz="1800" b="1">
                <a:solidFill>
                  <a:srgbClr val="E69138"/>
                </a:solidFill>
              </a:rPr>
              <a:t>aligned with human values</a:t>
            </a:r>
            <a:r>
              <a:rPr lang="en-US" sz="1800">
                <a:solidFill>
                  <a:schemeClr val="dk1"/>
                </a:solidFill>
              </a:rPr>
              <a:t>! However, most efforts focus on </a:t>
            </a:r>
            <a:r>
              <a:rPr lang="en-US" sz="1800" b="1">
                <a:solidFill>
                  <a:schemeClr val="dk1"/>
                </a:solidFill>
              </a:rPr>
              <a:t>value-neutral </a:t>
            </a:r>
            <a:r>
              <a:rPr lang="en-US" sz="1800">
                <a:solidFill>
                  <a:schemeClr val="dk1"/>
                </a:solidFill>
              </a:rPr>
              <a:t>human preferences. What about moral and ethical considerations?</a:t>
            </a:r>
            <a:endParaRPr sz="1800">
              <a:solidFill>
                <a:schemeClr val="dk1"/>
              </a:solidFill>
            </a:endParaRPr>
          </a:p>
        </p:txBody>
      </p:sp>
      <p:sp>
        <p:nvSpPr>
          <p:cNvPr id="790" name="Google Shape;790;g338594f2e49_0_561"/>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rgbClr val="FFFFFF"/>
                </a:solidFill>
              </a:rPr>
              <a:t>Ji, J., Qiu, T., Chen, B., Zhang, B., Lou, H., Wang, K., ... &amp; Gao, W. (2023). Ai alignment: A comprehensive survey. arXiv preprint arXiv:2310.19852.</a:t>
            </a: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p:txBody>
      </p:sp>
      <p:sp>
        <p:nvSpPr>
          <p:cNvPr id="791" name="Google Shape;791;g338594f2e49_0_561"/>
          <p:cNvSpPr txBox="1"/>
          <p:nvPr/>
        </p:nvSpPr>
        <p:spPr>
          <a:xfrm>
            <a:off x="2776800" y="2983050"/>
            <a:ext cx="6638400" cy="722100"/>
          </a:xfrm>
          <a:prstGeom prst="rect">
            <a:avLst/>
          </a:prstGeom>
          <a:noFill/>
          <a:ln>
            <a:noFill/>
          </a:ln>
        </p:spPr>
        <p:txBody>
          <a:bodyPr spcFirstLastPara="1" wrap="square" lIns="91425" tIns="45700" rIns="91425" bIns="45700" anchor="t" anchorCtr="0">
            <a:normAutofit/>
          </a:bodyPr>
          <a:lstStyle/>
          <a:p>
            <a:pPr marL="0" lvl="0" indent="0" algn="ctr" rtl="0">
              <a:lnSpc>
                <a:spcPct val="115000"/>
              </a:lnSpc>
              <a:spcBef>
                <a:spcPts val="1000"/>
              </a:spcBef>
              <a:spcAft>
                <a:spcPts val="0"/>
              </a:spcAft>
              <a:buNone/>
            </a:pPr>
            <a:r>
              <a:rPr lang="en-US" sz="1800" b="1"/>
              <a:t>Ethical and Social Values</a:t>
            </a:r>
            <a:endParaRPr sz="1800" b="1">
              <a:solidFill>
                <a:srgbClr val="000000"/>
              </a:solidFill>
            </a:endParaRPr>
          </a:p>
        </p:txBody>
      </p:sp>
      <p:sp>
        <p:nvSpPr>
          <p:cNvPr id="792" name="Google Shape;792;g338594f2e49_0_561"/>
          <p:cNvSpPr/>
          <p:nvPr/>
        </p:nvSpPr>
        <p:spPr>
          <a:xfrm>
            <a:off x="3609450" y="2922900"/>
            <a:ext cx="4973100" cy="5061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But how do we choose each values to align to?</a:t>
            </a:r>
            <a:endParaRPr sz="1600">
              <a:solidFill>
                <a:srgbClr val="FFFFFF"/>
              </a:solidFill>
            </a:endParaRPr>
          </a:p>
        </p:txBody>
      </p:sp>
      <p:sp>
        <p:nvSpPr>
          <p:cNvPr id="793" name="Google Shape;793;g338594f2e49_0_561"/>
          <p:cNvSpPr txBox="1"/>
          <p:nvPr/>
        </p:nvSpPr>
        <p:spPr>
          <a:xfrm>
            <a:off x="1514906" y="5099675"/>
            <a:ext cx="1823400" cy="527100"/>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50000"/>
              </a:lnSpc>
              <a:spcBef>
                <a:spcPts val="1000"/>
              </a:spcBef>
              <a:spcAft>
                <a:spcPts val="0"/>
              </a:spcAft>
              <a:buNone/>
            </a:pPr>
            <a:r>
              <a:rPr lang="en-US" sz="1800">
                <a:solidFill>
                  <a:schemeClr val="dk1"/>
                </a:solidFill>
              </a:rPr>
              <a:t>Different people</a:t>
            </a:r>
            <a:endParaRPr sz="1800">
              <a:solidFill>
                <a:schemeClr val="dk1"/>
              </a:solidFill>
            </a:endParaRPr>
          </a:p>
        </p:txBody>
      </p:sp>
      <p:sp>
        <p:nvSpPr>
          <p:cNvPr id="794" name="Google Shape;794;g338594f2e49_0_561"/>
          <p:cNvSpPr txBox="1"/>
          <p:nvPr/>
        </p:nvSpPr>
        <p:spPr>
          <a:xfrm>
            <a:off x="5184300" y="5129725"/>
            <a:ext cx="1823400" cy="527100"/>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50000"/>
              </a:lnSpc>
              <a:spcBef>
                <a:spcPts val="1000"/>
              </a:spcBef>
              <a:spcAft>
                <a:spcPts val="0"/>
              </a:spcAft>
              <a:buNone/>
            </a:pPr>
            <a:r>
              <a:rPr lang="en-US" sz="1800">
                <a:solidFill>
                  <a:schemeClr val="dk1"/>
                </a:solidFill>
              </a:rPr>
              <a:t>Different cultures</a:t>
            </a:r>
            <a:endParaRPr sz="1800">
              <a:solidFill>
                <a:schemeClr val="dk1"/>
              </a:solidFill>
            </a:endParaRPr>
          </a:p>
        </p:txBody>
      </p:sp>
      <p:sp>
        <p:nvSpPr>
          <p:cNvPr id="795" name="Google Shape;795;g338594f2e49_0_561"/>
          <p:cNvSpPr txBox="1"/>
          <p:nvPr/>
        </p:nvSpPr>
        <p:spPr>
          <a:xfrm>
            <a:off x="8948475" y="5080688"/>
            <a:ext cx="1823400" cy="527100"/>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50000"/>
              </a:lnSpc>
              <a:spcBef>
                <a:spcPts val="1000"/>
              </a:spcBef>
              <a:spcAft>
                <a:spcPts val="0"/>
              </a:spcAft>
              <a:buNone/>
            </a:pPr>
            <a:r>
              <a:rPr lang="en-US" sz="1800">
                <a:solidFill>
                  <a:schemeClr val="dk1"/>
                </a:solidFill>
              </a:rPr>
              <a:t>Different values</a:t>
            </a:r>
            <a:endParaRPr sz="1800">
              <a:solidFill>
                <a:schemeClr val="dk1"/>
              </a:solidFill>
            </a:endParaRPr>
          </a:p>
        </p:txBody>
      </p:sp>
      <p:pic>
        <p:nvPicPr>
          <p:cNvPr id="796" name="Google Shape;796;g338594f2e49_0_561"/>
          <p:cNvPicPr preferRelativeResize="0"/>
          <p:nvPr/>
        </p:nvPicPr>
        <p:blipFill rotWithShape="1">
          <a:blip r:embed="rId3" cstate="print">
            <a:alphaModFix/>
            <a:extLst>
              <a:ext uri="{28A0092B-C50C-407E-A947-70E740481C1C}">
                <a14:useLocalDpi xmlns:a14="http://schemas.microsoft.com/office/drawing/2010/main"/>
              </a:ext>
            </a:extLst>
          </a:blip>
          <a:srcRect b="14244"/>
          <a:stretch/>
        </p:blipFill>
        <p:spPr>
          <a:xfrm>
            <a:off x="1609675" y="3812400"/>
            <a:ext cx="1633850" cy="1401075"/>
          </a:xfrm>
          <a:prstGeom prst="rect">
            <a:avLst/>
          </a:prstGeom>
          <a:noFill/>
          <a:ln>
            <a:noFill/>
          </a:ln>
        </p:spPr>
      </p:pic>
      <p:pic>
        <p:nvPicPr>
          <p:cNvPr id="797" name="Google Shape;797;g338594f2e49_0_56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5395462" y="3821850"/>
            <a:ext cx="1401075" cy="1401075"/>
          </a:xfrm>
          <a:prstGeom prst="rect">
            <a:avLst/>
          </a:prstGeom>
          <a:noFill/>
          <a:ln>
            <a:noFill/>
          </a:ln>
        </p:spPr>
      </p:pic>
      <p:pic>
        <p:nvPicPr>
          <p:cNvPr id="798" name="Google Shape;798;g338594f2e49_0_56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9139100" y="3983750"/>
            <a:ext cx="1442145" cy="1249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9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g338594f2e49_0_586"/>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Playfair Display"/>
              <a:buNone/>
            </a:pPr>
            <a:r>
              <a:rPr lang="en-US" sz="3600" b="1"/>
              <a:t>Ethical Alignment</a:t>
            </a:r>
            <a:endParaRPr sz="3600"/>
          </a:p>
        </p:txBody>
      </p:sp>
      <p:sp>
        <p:nvSpPr>
          <p:cNvPr id="804" name="Google Shape;804;g338594f2e49_0_586"/>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62</a:t>
            </a:fld>
            <a:endParaRPr/>
          </a:p>
        </p:txBody>
      </p:sp>
      <p:sp>
        <p:nvSpPr>
          <p:cNvPr id="805" name="Google Shape;805;g338594f2e49_0_586"/>
          <p:cNvSpPr txBox="1"/>
          <p:nvPr/>
        </p:nvSpPr>
        <p:spPr>
          <a:xfrm>
            <a:off x="938000" y="1908600"/>
            <a:ext cx="10219800" cy="12498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r>
              <a:rPr lang="en-US" sz="1800" b="1">
                <a:solidFill>
                  <a:schemeClr val="dk1"/>
                </a:solidFill>
              </a:rPr>
              <a:t>Machine Ethics </a:t>
            </a:r>
            <a:r>
              <a:rPr lang="en-US" sz="1800">
                <a:solidFill>
                  <a:schemeClr val="dk1"/>
                </a:solidFill>
              </a:rPr>
              <a:t>have specifically focused on instilling moral values into models. This can be achieved through making sure LLMs and LVLMs have </a:t>
            </a:r>
            <a:r>
              <a:rPr lang="en-US" sz="1800" b="1">
                <a:solidFill>
                  <a:srgbClr val="E69138"/>
                </a:solidFill>
              </a:rPr>
              <a:t>moral reasoning</a:t>
            </a:r>
            <a:r>
              <a:rPr lang="en-US" sz="1800" b="1">
                <a:solidFill>
                  <a:schemeClr val="dk1"/>
                </a:solidFill>
              </a:rPr>
              <a:t> </a:t>
            </a:r>
            <a:r>
              <a:rPr lang="en-US" sz="1800">
                <a:solidFill>
                  <a:schemeClr val="dk1"/>
                </a:solidFill>
              </a:rPr>
              <a:t>capabilities</a:t>
            </a:r>
            <a:endParaRPr sz="1800">
              <a:solidFill>
                <a:schemeClr val="dk1"/>
              </a:solidFill>
            </a:endParaRPr>
          </a:p>
        </p:txBody>
      </p:sp>
      <p:sp>
        <p:nvSpPr>
          <p:cNvPr id="806" name="Google Shape;806;g338594f2e49_0_586"/>
          <p:cNvSpPr/>
          <p:nvPr/>
        </p:nvSpPr>
        <p:spPr>
          <a:xfrm>
            <a:off x="2125225" y="2934125"/>
            <a:ext cx="1783200" cy="11718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Insert picture of marijuana</a:t>
            </a:r>
            <a:endParaRPr sz="1600"/>
          </a:p>
        </p:txBody>
      </p:sp>
      <p:sp>
        <p:nvSpPr>
          <p:cNvPr id="807" name="Google Shape;807;g338594f2e49_0_586"/>
          <p:cNvSpPr txBox="1"/>
          <p:nvPr/>
        </p:nvSpPr>
        <p:spPr>
          <a:xfrm>
            <a:off x="4253425" y="2982125"/>
            <a:ext cx="7211400" cy="10758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1700">
                <a:solidFill>
                  <a:srgbClr val="000000"/>
                </a:solidFill>
              </a:rPr>
              <a:t>Only 2 out of the ten captions generated contained the correct term </a:t>
            </a:r>
            <a:endParaRPr sz="1700">
              <a:solidFill>
                <a:srgbClr val="000000"/>
              </a:solidFill>
            </a:endParaRPr>
          </a:p>
          <a:p>
            <a:pPr marL="457200" lvl="0" indent="-336550" algn="l" rtl="0">
              <a:lnSpc>
                <a:spcPct val="115000"/>
              </a:lnSpc>
              <a:spcBef>
                <a:spcPts val="1200"/>
              </a:spcBef>
              <a:spcAft>
                <a:spcPts val="0"/>
              </a:spcAft>
              <a:buClr>
                <a:srgbClr val="000000"/>
              </a:buClr>
              <a:buSzPts val="1700"/>
              <a:buChar char="-"/>
            </a:pPr>
            <a:r>
              <a:rPr lang="en-US" sz="1700"/>
              <a:t>T</a:t>
            </a:r>
            <a:r>
              <a:rPr lang="en-US" sz="1700">
                <a:solidFill>
                  <a:srgbClr val="000000"/>
                </a:solidFill>
              </a:rPr>
              <a:t>he others were very off descriptions (i.e., </a:t>
            </a:r>
            <a:r>
              <a:rPr lang="en-US" sz="1700" b="1">
                <a:solidFill>
                  <a:srgbClr val="000000"/>
                </a:solidFill>
              </a:rPr>
              <a:t>food</a:t>
            </a:r>
            <a:r>
              <a:rPr lang="en-US" sz="1700">
                <a:solidFill>
                  <a:srgbClr val="000000"/>
                </a:solidFill>
              </a:rPr>
              <a:t>)</a:t>
            </a:r>
            <a:endParaRPr sz="1700">
              <a:solidFill>
                <a:srgbClr val="000000"/>
              </a:solidFill>
            </a:endParaRPr>
          </a:p>
        </p:txBody>
      </p:sp>
      <p:sp>
        <p:nvSpPr>
          <p:cNvPr id="808" name="Google Shape;808;g338594f2e49_0_586"/>
          <p:cNvSpPr/>
          <p:nvPr/>
        </p:nvSpPr>
        <p:spPr>
          <a:xfrm>
            <a:off x="2125225" y="4410250"/>
            <a:ext cx="1783200" cy="11718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Insert NSFW</a:t>
            </a:r>
            <a:endParaRPr sz="1600"/>
          </a:p>
        </p:txBody>
      </p:sp>
      <p:sp>
        <p:nvSpPr>
          <p:cNvPr id="809" name="Google Shape;809;g338594f2e49_0_586"/>
          <p:cNvSpPr txBox="1"/>
          <p:nvPr/>
        </p:nvSpPr>
        <p:spPr>
          <a:xfrm>
            <a:off x="4253425" y="4410250"/>
            <a:ext cx="7323300" cy="11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700">
                <a:solidFill>
                  <a:srgbClr val="000000"/>
                </a:solidFill>
              </a:rPr>
              <a:t>Complete refusal </a:t>
            </a:r>
            <a:endParaRPr sz="1700"/>
          </a:p>
          <a:p>
            <a:pPr marL="457200" lvl="0" indent="-336550" algn="l" rtl="0">
              <a:lnSpc>
                <a:spcPct val="115000"/>
              </a:lnSpc>
              <a:spcBef>
                <a:spcPts val="1200"/>
              </a:spcBef>
              <a:spcAft>
                <a:spcPts val="0"/>
              </a:spcAft>
              <a:buClr>
                <a:srgbClr val="000000"/>
              </a:buClr>
              <a:buSzPts val="1700"/>
              <a:buChar char="-"/>
            </a:pPr>
            <a:r>
              <a:rPr lang="en-US" sz="1700"/>
              <a:t>A</a:t>
            </a:r>
            <a:r>
              <a:rPr lang="en-US" sz="1700">
                <a:solidFill>
                  <a:srgbClr val="000000"/>
                </a:solidFill>
              </a:rPr>
              <a:t>ll 10 captions were:  </a:t>
            </a:r>
            <a:r>
              <a:rPr lang="en-US" sz="1700" b="1">
                <a:solidFill>
                  <a:srgbClr val="000000"/>
                </a:solidFill>
                <a:highlight>
                  <a:srgbClr val="EEEEEE"/>
                </a:highlight>
              </a:rPr>
              <a:t>Sorry, as a base VLM I am not trained to answer this question </a:t>
            </a:r>
            <a:r>
              <a:rPr lang="en-US" sz="1700">
                <a:solidFill>
                  <a:srgbClr val="000000"/>
                </a:solidFill>
                <a:highlight>
                  <a:srgbClr val="EEEEEE"/>
                </a:highlight>
              </a:rPr>
              <a:t>)</a:t>
            </a:r>
            <a:endParaRPr sz="1700">
              <a:solidFill>
                <a:srgbClr val="000000"/>
              </a:solidFill>
              <a:highlight>
                <a:srgbClr val="EEEEEE"/>
              </a:highlight>
            </a:endParaRPr>
          </a:p>
        </p:txBody>
      </p:sp>
      <p:sp>
        <p:nvSpPr>
          <p:cNvPr id="810" name="Google Shape;810;g338594f2e49_0_586"/>
          <p:cNvSpPr txBox="1"/>
          <p:nvPr/>
        </p:nvSpPr>
        <p:spPr>
          <a:xfrm rot="-5400000">
            <a:off x="495250" y="3670775"/>
            <a:ext cx="2453100" cy="10758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en-US" sz="1800" b="1">
                <a:solidFill>
                  <a:schemeClr val="dk1"/>
                </a:solidFill>
              </a:rPr>
              <a:t>PaliGemma-mix-224</a:t>
            </a:r>
            <a:endParaRPr sz="1800" b="1">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0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g338594f2e49_0_524"/>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Playfair Display"/>
              <a:buNone/>
            </a:pPr>
            <a:r>
              <a:rPr lang="en-US" sz="3600" b="1"/>
              <a:t>Ethical Alignment</a:t>
            </a:r>
            <a:endParaRPr sz="3600"/>
          </a:p>
        </p:txBody>
      </p:sp>
      <p:sp>
        <p:nvSpPr>
          <p:cNvPr id="816" name="Google Shape;816;g338594f2e49_0_524"/>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63</a:t>
            </a:fld>
            <a:endParaRPr/>
          </a:p>
        </p:txBody>
      </p:sp>
      <p:sp>
        <p:nvSpPr>
          <p:cNvPr id="817" name="Google Shape;817;g338594f2e49_0_524"/>
          <p:cNvSpPr/>
          <p:nvPr/>
        </p:nvSpPr>
        <p:spPr>
          <a:xfrm>
            <a:off x="2125225" y="2037650"/>
            <a:ext cx="1783200" cy="11718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Insert picture of marijuana</a:t>
            </a:r>
            <a:endParaRPr sz="1600"/>
          </a:p>
        </p:txBody>
      </p:sp>
      <p:sp>
        <p:nvSpPr>
          <p:cNvPr id="818" name="Google Shape;818;g338594f2e49_0_524"/>
          <p:cNvSpPr txBox="1"/>
          <p:nvPr/>
        </p:nvSpPr>
        <p:spPr>
          <a:xfrm>
            <a:off x="4253425" y="2037650"/>
            <a:ext cx="7211400" cy="10758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1700">
                <a:solidFill>
                  <a:srgbClr val="000000"/>
                </a:solidFill>
              </a:rPr>
              <a:t>Only 2 out of the ten captions generated contained the correct term </a:t>
            </a:r>
            <a:endParaRPr sz="1700">
              <a:solidFill>
                <a:srgbClr val="000000"/>
              </a:solidFill>
            </a:endParaRPr>
          </a:p>
          <a:p>
            <a:pPr marL="457200" lvl="0" indent="-336550" algn="l" rtl="0">
              <a:lnSpc>
                <a:spcPct val="115000"/>
              </a:lnSpc>
              <a:spcBef>
                <a:spcPts val="1200"/>
              </a:spcBef>
              <a:spcAft>
                <a:spcPts val="0"/>
              </a:spcAft>
              <a:buClr>
                <a:srgbClr val="000000"/>
              </a:buClr>
              <a:buSzPts val="1700"/>
              <a:buChar char="-"/>
            </a:pPr>
            <a:r>
              <a:rPr lang="en-US" sz="1700"/>
              <a:t>T</a:t>
            </a:r>
            <a:r>
              <a:rPr lang="en-US" sz="1700">
                <a:solidFill>
                  <a:srgbClr val="000000"/>
                </a:solidFill>
              </a:rPr>
              <a:t>he others were very off descriptions (i.e., </a:t>
            </a:r>
            <a:r>
              <a:rPr lang="en-US" sz="1700" b="1">
                <a:solidFill>
                  <a:srgbClr val="000000"/>
                </a:solidFill>
              </a:rPr>
              <a:t>food</a:t>
            </a:r>
            <a:r>
              <a:rPr lang="en-US" sz="1700">
                <a:solidFill>
                  <a:srgbClr val="000000"/>
                </a:solidFill>
              </a:rPr>
              <a:t>)</a:t>
            </a:r>
            <a:endParaRPr sz="1700">
              <a:solidFill>
                <a:srgbClr val="000000"/>
              </a:solidFill>
            </a:endParaRPr>
          </a:p>
        </p:txBody>
      </p:sp>
      <p:sp>
        <p:nvSpPr>
          <p:cNvPr id="819" name="Google Shape;819;g338594f2e49_0_524"/>
          <p:cNvSpPr/>
          <p:nvPr/>
        </p:nvSpPr>
        <p:spPr>
          <a:xfrm>
            <a:off x="2125225" y="4197000"/>
            <a:ext cx="1783200" cy="11718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Insert NSFW</a:t>
            </a:r>
            <a:endParaRPr sz="1600"/>
          </a:p>
        </p:txBody>
      </p:sp>
      <p:sp>
        <p:nvSpPr>
          <p:cNvPr id="820" name="Google Shape;820;g338594f2e49_0_524"/>
          <p:cNvSpPr txBox="1"/>
          <p:nvPr/>
        </p:nvSpPr>
        <p:spPr>
          <a:xfrm>
            <a:off x="4253425" y="4197000"/>
            <a:ext cx="7323300" cy="11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700">
                <a:solidFill>
                  <a:srgbClr val="000000"/>
                </a:solidFill>
              </a:rPr>
              <a:t>Complete refusal </a:t>
            </a:r>
            <a:endParaRPr sz="1700"/>
          </a:p>
          <a:p>
            <a:pPr marL="457200" lvl="0" indent="-336550" algn="l" rtl="0">
              <a:lnSpc>
                <a:spcPct val="115000"/>
              </a:lnSpc>
              <a:spcBef>
                <a:spcPts val="1200"/>
              </a:spcBef>
              <a:spcAft>
                <a:spcPts val="0"/>
              </a:spcAft>
              <a:buClr>
                <a:srgbClr val="000000"/>
              </a:buClr>
              <a:buSzPts val="1700"/>
              <a:buChar char="-"/>
            </a:pPr>
            <a:r>
              <a:rPr lang="en-US" sz="1700"/>
              <a:t>A</a:t>
            </a:r>
            <a:r>
              <a:rPr lang="en-US" sz="1700">
                <a:solidFill>
                  <a:srgbClr val="000000"/>
                </a:solidFill>
              </a:rPr>
              <a:t>ll 10 captions were:  </a:t>
            </a:r>
            <a:r>
              <a:rPr lang="en-US" sz="1700" b="1">
                <a:solidFill>
                  <a:srgbClr val="000000"/>
                </a:solidFill>
                <a:highlight>
                  <a:srgbClr val="EEEEEE"/>
                </a:highlight>
              </a:rPr>
              <a:t>Sorry, as a base VLM I am not trained to answer this question </a:t>
            </a:r>
            <a:r>
              <a:rPr lang="en-US" sz="1700">
                <a:solidFill>
                  <a:srgbClr val="000000"/>
                </a:solidFill>
                <a:highlight>
                  <a:srgbClr val="EEEEEE"/>
                </a:highlight>
              </a:rPr>
              <a:t>)</a:t>
            </a:r>
            <a:endParaRPr sz="1700">
              <a:solidFill>
                <a:srgbClr val="000000"/>
              </a:solidFill>
              <a:highlight>
                <a:srgbClr val="EEEEEE"/>
              </a:highlight>
            </a:endParaRPr>
          </a:p>
        </p:txBody>
      </p:sp>
      <p:sp>
        <p:nvSpPr>
          <p:cNvPr id="821" name="Google Shape;821;g338594f2e49_0_524"/>
          <p:cNvSpPr txBox="1"/>
          <p:nvPr/>
        </p:nvSpPr>
        <p:spPr>
          <a:xfrm rot="-5400000">
            <a:off x="360775" y="3119700"/>
            <a:ext cx="2453100" cy="10758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Clr>
                <a:schemeClr val="dk1"/>
              </a:buClr>
              <a:buSzPts val="1100"/>
              <a:buFont typeface="Arial"/>
              <a:buNone/>
            </a:pPr>
            <a:r>
              <a:rPr lang="en-US" sz="1800" b="1">
                <a:solidFill>
                  <a:schemeClr val="dk1"/>
                </a:solidFill>
              </a:rPr>
              <a:t>PaliGemma-mix-224</a:t>
            </a:r>
            <a:endParaRPr sz="1800" b="1">
              <a:solidFill>
                <a:srgbClr val="000000"/>
              </a:solidFill>
            </a:endParaRPr>
          </a:p>
        </p:txBody>
      </p:sp>
      <p:sp>
        <p:nvSpPr>
          <p:cNvPr id="822" name="Google Shape;822;g338594f2e49_0_524"/>
          <p:cNvSpPr/>
          <p:nvPr/>
        </p:nvSpPr>
        <p:spPr>
          <a:xfrm>
            <a:off x="4270500" y="2025425"/>
            <a:ext cx="7384800" cy="1171800"/>
          </a:xfrm>
          <a:prstGeom prst="roundRect">
            <a:avLst>
              <a:gd name="adj" fmla="val 16667"/>
            </a:avLst>
          </a:prstGeom>
          <a:solidFill>
            <a:srgbClr val="5FED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i="1"/>
              <a:t>“This image appears to contain marijuana. While marijuana has recognized medical benefits in some places, it is also a controlled substance with potential for misuse. Ethical considerations around its use include medical necessity, legal status, and potential public health impacts. Would you like an unbiased factual summary of its effects?”</a:t>
            </a:r>
            <a:endParaRPr i="1"/>
          </a:p>
        </p:txBody>
      </p:sp>
      <p:sp>
        <p:nvSpPr>
          <p:cNvPr id="823" name="Google Shape;823;g338594f2e49_0_524"/>
          <p:cNvSpPr/>
          <p:nvPr/>
        </p:nvSpPr>
        <p:spPr>
          <a:xfrm>
            <a:off x="4270500" y="4197000"/>
            <a:ext cx="7384800" cy="1171800"/>
          </a:xfrm>
          <a:prstGeom prst="roundRect">
            <a:avLst>
              <a:gd name="adj" fmla="val 16667"/>
            </a:avLst>
          </a:prstGeom>
          <a:solidFill>
            <a:srgbClr val="5FEDB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i="1"/>
              <a:t>"This image may contain sensitive or explicit content. While some forms of nudity are acceptable in artistic or medical contexts, sharing or consuming explicit material raises ethical concerns around consent, exploitation, and age-appropriateness. It is important to consider the context and intent behind viewing or sharing such content.”</a:t>
            </a:r>
            <a:endParaRPr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g338594f2e49_0_604"/>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Playfair Display"/>
              <a:buNone/>
            </a:pPr>
            <a:r>
              <a:rPr lang="en-US" sz="3600" b="1"/>
              <a:t>Ethical Alignment: </a:t>
            </a:r>
            <a:r>
              <a:rPr lang="en-US" sz="3600"/>
              <a:t>We can go even further…</a:t>
            </a:r>
            <a:endParaRPr sz="3600"/>
          </a:p>
        </p:txBody>
      </p:sp>
      <p:sp>
        <p:nvSpPr>
          <p:cNvPr id="829" name="Google Shape;829;g338594f2e49_0_604"/>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64</a:t>
            </a:fld>
            <a:endParaRPr/>
          </a:p>
        </p:txBody>
      </p:sp>
      <p:sp>
        <p:nvSpPr>
          <p:cNvPr id="830" name="Google Shape;830;g338594f2e49_0_604"/>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rgbClr val="FFFFFF"/>
                </a:solidFill>
              </a:rPr>
              <a:t>Ji, J., Qiu, T., Chen, B., Zhang, B., Lou, H., Wang, K., ... &amp; Gao, W. (2023). Ai alignment: A comprehensive survey. arXiv preprint arXiv:2310.19852.</a:t>
            </a: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p:txBody>
      </p:sp>
      <p:sp>
        <p:nvSpPr>
          <p:cNvPr id="831" name="Google Shape;831;g338594f2e49_0_604"/>
          <p:cNvSpPr txBox="1"/>
          <p:nvPr/>
        </p:nvSpPr>
        <p:spPr>
          <a:xfrm>
            <a:off x="838200" y="1690575"/>
            <a:ext cx="10219800" cy="12498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r>
              <a:rPr lang="en-US" sz="1800" b="1">
                <a:solidFill>
                  <a:srgbClr val="E69138"/>
                </a:solidFill>
              </a:rPr>
              <a:t>Moral Foundations Theory</a:t>
            </a:r>
            <a:endParaRPr sz="1800">
              <a:solidFill>
                <a:srgbClr val="E69138"/>
              </a:solidFill>
            </a:endParaRPr>
          </a:p>
        </p:txBody>
      </p:sp>
      <p:grpSp>
        <p:nvGrpSpPr>
          <p:cNvPr id="832" name="Google Shape;832;g338594f2e49_0_604"/>
          <p:cNvGrpSpPr/>
          <p:nvPr/>
        </p:nvGrpSpPr>
        <p:grpSpPr>
          <a:xfrm>
            <a:off x="4418012" y="1946580"/>
            <a:ext cx="2661143" cy="1776083"/>
            <a:chOff x="535750" y="1330650"/>
            <a:chExt cx="2262300" cy="1694413"/>
          </a:xfrm>
        </p:grpSpPr>
        <p:sp>
          <p:nvSpPr>
            <p:cNvPr id="833" name="Google Shape;833;g338594f2e49_0_604"/>
            <p:cNvSpPr/>
            <p:nvPr/>
          </p:nvSpPr>
          <p:spPr>
            <a:xfrm>
              <a:off x="535750" y="1709863"/>
              <a:ext cx="2262300" cy="1315200"/>
            </a:xfrm>
            <a:prstGeom prst="roundRect">
              <a:avLst>
                <a:gd name="adj" fmla="val 16667"/>
              </a:avLst>
            </a:prstGeom>
            <a:noFill/>
            <a:ln w="19050"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p>
          </p:txBody>
        </p:sp>
        <p:sp>
          <p:nvSpPr>
            <p:cNvPr id="834" name="Google Shape;834;g338594f2e49_0_604"/>
            <p:cNvSpPr/>
            <p:nvPr/>
          </p:nvSpPr>
          <p:spPr>
            <a:xfrm>
              <a:off x="1309150" y="1330650"/>
              <a:ext cx="715500" cy="459300"/>
            </a:xfrm>
            <a:prstGeom prst="rect">
              <a:avLst/>
            </a:prstGeom>
            <a:noFill/>
            <a:ln>
              <a:noFill/>
            </a:ln>
          </p:spPr>
          <p:txBody>
            <a:bodyPr spcFirstLastPara="1" wrap="square" lIns="121900" tIns="121900" rIns="121900" bIns="121900" anchor="t" anchorCtr="0">
              <a:noAutofit/>
            </a:bodyPr>
            <a:lstStyle/>
            <a:p>
              <a:pPr marL="0" marR="0" lvl="0" indent="0" algn="ctr" rtl="0">
                <a:lnSpc>
                  <a:spcPct val="115000"/>
                </a:lnSpc>
                <a:spcBef>
                  <a:spcPts val="0"/>
                </a:spcBef>
                <a:spcAft>
                  <a:spcPts val="1600"/>
                </a:spcAft>
                <a:buNone/>
              </a:pPr>
              <a:r>
                <a:rPr lang="en-US" sz="2000" b="1">
                  <a:solidFill>
                    <a:srgbClr val="000000"/>
                  </a:solidFill>
                  <a:latin typeface="Helvetica Neue"/>
                  <a:ea typeface="Helvetica Neue"/>
                  <a:cs typeface="Helvetica Neue"/>
                  <a:sym typeface="Helvetica Neue"/>
                </a:rPr>
                <a:t>Care</a:t>
              </a:r>
              <a:endParaRPr sz="2000" b="1">
                <a:solidFill>
                  <a:srgbClr val="000000"/>
                </a:solidFill>
                <a:latin typeface="Helvetica Neue"/>
                <a:ea typeface="Helvetica Neue"/>
                <a:cs typeface="Helvetica Neue"/>
                <a:sym typeface="Helvetica Neue"/>
              </a:endParaRPr>
            </a:p>
          </p:txBody>
        </p:sp>
        <p:grpSp>
          <p:nvGrpSpPr>
            <p:cNvPr id="835" name="Google Shape;835;g338594f2e49_0_604"/>
            <p:cNvGrpSpPr/>
            <p:nvPr/>
          </p:nvGrpSpPr>
          <p:grpSpPr>
            <a:xfrm>
              <a:off x="660725" y="1789950"/>
              <a:ext cx="1935012" cy="1153050"/>
              <a:chOff x="660725" y="1789950"/>
              <a:chExt cx="1935012" cy="1153050"/>
            </a:xfrm>
          </p:grpSpPr>
          <p:pic>
            <p:nvPicPr>
              <p:cNvPr id="836" name="Google Shape;836;g338594f2e49_0_60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60725" y="2128400"/>
                <a:ext cx="814600" cy="814600"/>
              </a:xfrm>
              <a:prstGeom prst="rect">
                <a:avLst/>
              </a:prstGeom>
              <a:noFill/>
              <a:ln>
                <a:noFill/>
              </a:ln>
            </p:spPr>
          </p:pic>
          <p:pic>
            <p:nvPicPr>
              <p:cNvPr id="837" name="Google Shape;837;g338594f2e49_0_604"/>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916613" y="2166338"/>
                <a:ext cx="642725" cy="642725"/>
              </a:xfrm>
              <a:prstGeom prst="rect">
                <a:avLst/>
              </a:prstGeom>
              <a:noFill/>
              <a:ln>
                <a:noFill/>
              </a:ln>
            </p:spPr>
          </p:pic>
          <p:sp>
            <p:nvSpPr>
              <p:cNvPr id="838" name="Google Shape;838;g338594f2e49_0_604"/>
              <p:cNvSpPr/>
              <p:nvPr/>
            </p:nvSpPr>
            <p:spPr>
              <a:xfrm>
                <a:off x="710275" y="1789950"/>
                <a:ext cx="715500" cy="4593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1600"/>
                  </a:spcAft>
                  <a:buClr>
                    <a:srgbClr val="000000"/>
                  </a:buClr>
                  <a:buSzPts val="1500"/>
                  <a:buFont typeface="Arial"/>
                  <a:buNone/>
                </a:pPr>
                <a:r>
                  <a:rPr lang="en-US" sz="1700" b="1">
                    <a:solidFill>
                      <a:srgbClr val="6AA84F"/>
                    </a:solidFill>
                    <a:latin typeface="Helvetica Neue"/>
                    <a:ea typeface="Helvetica Neue"/>
                    <a:cs typeface="Helvetica Neue"/>
                    <a:sym typeface="Helvetica Neue"/>
                  </a:rPr>
                  <a:t>Care</a:t>
                </a:r>
                <a:endParaRPr sz="1700"/>
              </a:p>
            </p:txBody>
          </p:sp>
          <p:sp>
            <p:nvSpPr>
              <p:cNvPr id="839" name="Google Shape;839;g338594f2e49_0_604"/>
              <p:cNvSpPr/>
              <p:nvPr/>
            </p:nvSpPr>
            <p:spPr>
              <a:xfrm>
                <a:off x="1880238" y="1789950"/>
                <a:ext cx="715500" cy="4593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1600"/>
                  </a:spcAft>
                  <a:buNone/>
                </a:pPr>
                <a:r>
                  <a:rPr lang="en-US" sz="1700" b="1">
                    <a:solidFill>
                      <a:srgbClr val="CC0000"/>
                    </a:solidFill>
                    <a:latin typeface="Helvetica Neue"/>
                    <a:ea typeface="Helvetica Neue"/>
                    <a:cs typeface="Helvetica Neue"/>
                    <a:sym typeface="Helvetica Neue"/>
                  </a:rPr>
                  <a:t>Harm</a:t>
                </a:r>
                <a:endParaRPr sz="1700">
                  <a:solidFill>
                    <a:srgbClr val="CC0000"/>
                  </a:solidFill>
                </a:endParaRPr>
              </a:p>
            </p:txBody>
          </p:sp>
        </p:grpSp>
      </p:grpSp>
      <p:grpSp>
        <p:nvGrpSpPr>
          <p:cNvPr id="840" name="Google Shape;840;g338594f2e49_0_604"/>
          <p:cNvGrpSpPr/>
          <p:nvPr/>
        </p:nvGrpSpPr>
        <p:grpSpPr>
          <a:xfrm>
            <a:off x="797181" y="1940892"/>
            <a:ext cx="3087484" cy="1787456"/>
            <a:chOff x="5794800" y="1434088"/>
            <a:chExt cx="2624742" cy="1705263"/>
          </a:xfrm>
        </p:grpSpPr>
        <p:sp>
          <p:nvSpPr>
            <p:cNvPr id="841" name="Google Shape;841;g338594f2e49_0_604"/>
            <p:cNvSpPr/>
            <p:nvPr/>
          </p:nvSpPr>
          <p:spPr>
            <a:xfrm>
              <a:off x="5794800" y="1824150"/>
              <a:ext cx="2624700" cy="1315200"/>
            </a:xfrm>
            <a:prstGeom prst="roundRect">
              <a:avLst>
                <a:gd name="adj" fmla="val 16667"/>
              </a:avLst>
            </a:prstGeom>
            <a:noFill/>
            <a:ln w="19050"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p>
          </p:txBody>
        </p:sp>
        <p:sp>
          <p:nvSpPr>
            <p:cNvPr id="842" name="Google Shape;842;g338594f2e49_0_604"/>
            <p:cNvSpPr/>
            <p:nvPr/>
          </p:nvSpPr>
          <p:spPr>
            <a:xfrm>
              <a:off x="6581850" y="1434088"/>
              <a:ext cx="1105200" cy="459300"/>
            </a:xfrm>
            <a:prstGeom prst="rect">
              <a:avLst/>
            </a:prstGeom>
            <a:noFill/>
            <a:ln>
              <a:noFill/>
            </a:ln>
          </p:spPr>
          <p:txBody>
            <a:bodyPr spcFirstLastPara="1" wrap="square" lIns="121900" tIns="121900" rIns="121900" bIns="121900" anchor="t" anchorCtr="0">
              <a:noAutofit/>
            </a:bodyPr>
            <a:lstStyle/>
            <a:p>
              <a:pPr marL="0" marR="0" lvl="0" indent="0" algn="ctr" rtl="0">
                <a:lnSpc>
                  <a:spcPct val="115000"/>
                </a:lnSpc>
                <a:spcBef>
                  <a:spcPts val="0"/>
                </a:spcBef>
                <a:spcAft>
                  <a:spcPts val="1600"/>
                </a:spcAft>
                <a:buNone/>
              </a:pPr>
              <a:r>
                <a:rPr lang="en-US" sz="2000" b="1">
                  <a:solidFill>
                    <a:srgbClr val="000000"/>
                  </a:solidFill>
                  <a:latin typeface="Helvetica Neue"/>
                  <a:ea typeface="Helvetica Neue"/>
                  <a:cs typeface="Helvetica Neue"/>
                  <a:sym typeface="Helvetica Neue"/>
                </a:rPr>
                <a:t>Fairness</a:t>
              </a:r>
              <a:endParaRPr sz="2000" b="1">
                <a:solidFill>
                  <a:srgbClr val="000000"/>
                </a:solidFill>
                <a:latin typeface="Helvetica Neue"/>
                <a:ea typeface="Helvetica Neue"/>
                <a:cs typeface="Helvetica Neue"/>
                <a:sym typeface="Helvetica Neue"/>
              </a:endParaRPr>
            </a:p>
          </p:txBody>
        </p:sp>
        <p:grpSp>
          <p:nvGrpSpPr>
            <p:cNvPr id="843" name="Google Shape;843;g338594f2e49_0_604"/>
            <p:cNvGrpSpPr/>
            <p:nvPr/>
          </p:nvGrpSpPr>
          <p:grpSpPr>
            <a:xfrm>
              <a:off x="5924624" y="1904250"/>
              <a:ext cx="2494918" cy="459300"/>
              <a:chOff x="710268" y="1789963"/>
              <a:chExt cx="2450081" cy="459300"/>
            </a:xfrm>
          </p:grpSpPr>
          <p:sp>
            <p:nvSpPr>
              <p:cNvPr id="844" name="Google Shape;844;g338594f2e49_0_604"/>
              <p:cNvSpPr/>
              <p:nvPr/>
            </p:nvSpPr>
            <p:spPr>
              <a:xfrm>
                <a:off x="710268" y="1789963"/>
                <a:ext cx="1027500" cy="4593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1600"/>
                  </a:spcAft>
                  <a:buNone/>
                </a:pPr>
                <a:r>
                  <a:rPr lang="en-US" sz="1700" b="1">
                    <a:solidFill>
                      <a:srgbClr val="6AA84F"/>
                    </a:solidFill>
                    <a:latin typeface="Helvetica Neue"/>
                    <a:ea typeface="Helvetica Neue"/>
                    <a:cs typeface="Helvetica Neue"/>
                    <a:sym typeface="Helvetica Neue"/>
                  </a:rPr>
                  <a:t>Fairness</a:t>
                </a:r>
                <a:endParaRPr sz="1700"/>
              </a:p>
            </p:txBody>
          </p:sp>
          <p:sp>
            <p:nvSpPr>
              <p:cNvPr id="845" name="Google Shape;845;g338594f2e49_0_604"/>
              <p:cNvSpPr/>
              <p:nvPr/>
            </p:nvSpPr>
            <p:spPr>
              <a:xfrm>
                <a:off x="1880249" y="1789963"/>
                <a:ext cx="1280100" cy="4593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1600"/>
                  </a:spcAft>
                  <a:buNone/>
                </a:pPr>
                <a:r>
                  <a:rPr lang="en-US" sz="1700" b="1">
                    <a:solidFill>
                      <a:srgbClr val="CC0000"/>
                    </a:solidFill>
                    <a:latin typeface="Helvetica Neue"/>
                    <a:ea typeface="Helvetica Neue"/>
                    <a:cs typeface="Helvetica Neue"/>
                    <a:sym typeface="Helvetica Neue"/>
                  </a:rPr>
                  <a:t>Cheating</a:t>
                </a:r>
                <a:endParaRPr sz="1700">
                  <a:solidFill>
                    <a:srgbClr val="CC0000"/>
                  </a:solidFill>
                </a:endParaRPr>
              </a:p>
            </p:txBody>
          </p:sp>
        </p:grpSp>
        <p:pic>
          <p:nvPicPr>
            <p:cNvPr id="846" name="Google Shape;846;g338594f2e49_0_604"/>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153650" y="2272901"/>
              <a:ext cx="564000" cy="622574"/>
            </a:xfrm>
            <a:prstGeom prst="rect">
              <a:avLst/>
            </a:prstGeom>
            <a:noFill/>
            <a:ln>
              <a:noFill/>
            </a:ln>
          </p:spPr>
        </p:pic>
        <p:pic>
          <p:nvPicPr>
            <p:cNvPr id="847" name="Google Shape;847;g338594f2e49_0_604"/>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539625" y="2331475"/>
              <a:ext cx="564000" cy="564000"/>
            </a:xfrm>
            <a:prstGeom prst="rect">
              <a:avLst/>
            </a:prstGeom>
            <a:noFill/>
            <a:ln>
              <a:noFill/>
            </a:ln>
          </p:spPr>
        </p:pic>
      </p:grpSp>
      <p:grpSp>
        <p:nvGrpSpPr>
          <p:cNvPr id="848" name="Google Shape;848;g338594f2e49_0_604"/>
          <p:cNvGrpSpPr/>
          <p:nvPr/>
        </p:nvGrpSpPr>
        <p:grpSpPr>
          <a:xfrm>
            <a:off x="7612615" y="1927252"/>
            <a:ext cx="3087484" cy="1814683"/>
            <a:chOff x="4797650" y="2873850"/>
            <a:chExt cx="2624742" cy="1731238"/>
          </a:xfrm>
        </p:grpSpPr>
        <p:sp>
          <p:nvSpPr>
            <p:cNvPr id="849" name="Google Shape;849;g338594f2e49_0_604"/>
            <p:cNvSpPr/>
            <p:nvPr/>
          </p:nvSpPr>
          <p:spPr>
            <a:xfrm>
              <a:off x="4797650" y="3289888"/>
              <a:ext cx="2624700" cy="1315200"/>
            </a:xfrm>
            <a:prstGeom prst="roundRect">
              <a:avLst>
                <a:gd name="adj" fmla="val 16667"/>
              </a:avLst>
            </a:prstGeom>
            <a:noFill/>
            <a:ln w="19050"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p>
          </p:txBody>
        </p:sp>
        <p:sp>
          <p:nvSpPr>
            <p:cNvPr id="850" name="Google Shape;850;g338594f2e49_0_604"/>
            <p:cNvSpPr/>
            <p:nvPr/>
          </p:nvSpPr>
          <p:spPr>
            <a:xfrm>
              <a:off x="5501600" y="2873850"/>
              <a:ext cx="1216800" cy="459300"/>
            </a:xfrm>
            <a:prstGeom prst="rect">
              <a:avLst/>
            </a:prstGeom>
            <a:noFill/>
            <a:ln>
              <a:noFill/>
            </a:ln>
          </p:spPr>
          <p:txBody>
            <a:bodyPr spcFirstLastPara="1" wrap="square" lIns="121900" tIns="121900" rIns="121900" bIns="121900" anchor="t" anchorCtr="0">
              <a:noAutofit/>
            </a:bodyPr>
            <a:lstStyle/>
            <a:p>
              <a:pPr marL="0" marR="0" lvl="0" indent="0" algn="ctr" rtl="0">
                <a:lnSpc>
                  <a:spcPct val="115000"/>
                </a:lnSpc>
                <a:spcBef>
                  <a:spcPts val="0"/>
                </a:spcBef>
                <a:spcAft>
                  <a:spcPts val="1600"/>
                </a:spcAft>
                <a:buNone/>
              </a:pPr>
              <a:r>
                <a:rPr lang="en-US" sz="2000" b="1">
                  <a:solidFill>
                    <a:srgbClr val="000000"/>
                  </a:solidFill>
                  <a:latin typeface="Helvetica Neue"/>
                  <a:ea typeface="Helvetica Neue"/>
                  <a:cs typeface="Helvetica Neue"/>
                  <a:sym typeface="Helvetica Neue"/>
                </a:rPr>
                <a:t>In-group</a:t>
              </a:r>
              <a:endParaRPr sz="2000" b="1">
                <a:solidFill>
                  <a:srgbClr val="000000"/>
                </a:solidFill>
                <a:latin typeface="Helvetica Neue"/>
                <a:ea typeface="Helvetica Neue"/>
                <a:cs typeface="Helvetica Neue"/>
                <a:sym typeface="Helvetica Neue"/>
              </a:endParaRPr>
            </a:p>
          </p:txBody>
        </p:sp>
        <p:grpSp>
          <p:nvGrpSpPr>
            <p:cNvPr id="851" name="Google Shape;851;g338594f2e49_0_604"/>
            <p:cNvGrpSpPr/>
            <p:nvPr/>
          </p:nvGrpSpPr>
          <p:grpSpPr>
            <a:xfrm>
              <a:off x="4927474" y="3369988"/>
              <a:ext cx="2494918" cy="459300"/>
              <a:chOff x="710268" y="1789963"/>
              <a:chExt cx="2450081" cy="459300"/>
            </a:xfrm>
          </p:grpSpPr>
          <p:sp>
            <p:nvSpPr>
              <p:cNvPr id="852" name="Google Shape;852;g338594f2e49_0_604"/>
              <p:cNvSpPr/>
              <p:nvPr/>
            </p:nvSpPr>
            <p:spPr>
              <a:xfrm>
                <a:off x="710268" y="1789963"/>
                <a:ext cx="1027500" cy="4593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1600"/>
                  </a:spcAft>
                  <a:buNone/>
                </a:pPr>
                <a:r>
                  <a:rPr lang="en-US" sz="1700" b="1">
                    <a:solidFill>
                      <a:srgbClr val="6AA84F"/>
                    </a:solidFill>
                    <a:latin typeface="Helvetica Neue"/>
                    <a:ea typeface="Helvetica Neue"/>
                    <a:cs typeface="Helvetica Neue"/>
                    <a:sym typeface="Helvetica Neue"/>
                  </a:rPr>
                  <a:t>Loyalty</a:t>
                </a:r>
                <a:endParaRPr sz="1700"/>
              </a:p>
            </p:txBody>
          </p:sp>
          <p:sp>
            <p:nvSpPr>
              <p:cNvPr id="853" name="Google Shape;853;g338594f2e49_0_604"/>
              <p:cNvSpPr/>
              <p:nvPr/>
            </p:nvSpPr>
            <p:spPr>
              <a:xfrm>
                <a:off x="1880249" y="1789963"/>
                <a:ext cx="1280100" cy="4593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1600"/>
                  </a:spcAft>
                  <a:buNone/>
                </a:pPr>
                <a:r>
                  <a:rPr lang="en-US" sz="1700" b="1">
                    <a:solidFill>
                      <a:srgbClr val="CC0000"/>
                    </a:solidFill>
                    <a:latin typeface="Helvetica Neue"/>
                    <a:ea typeface="Helvetica Neue"/>
                    <a:cs typeface="Helvetica Neue"/>
                    <a:sym typeface="Helvetica Neue"/>
                  </a:rPr>
                  <a:t>Betrayal</a:t>
                </a:r>
                <a:endParaRPr sz="1700">
                  <a:solidFill>
                    <a:srgbClr val="CC0000"/>
                  </a:solidFill>
                </a:endParaRPr>
              </a:p>
            </p:txBody>
          </p:sp>
        </p:grpSp>
        <p:grpSp>
          <p:nvGrpSpPr>
            <p:cNvPr id="854" name="Google Shape;854;g338594f2e49_0_604"/>
            <p:cNvGrpSpPr/>
            <p:nvPr/>
          </p:nvGrpSpPr>
          <p:grpSpPr>
            <a:xfrm>
              <a:off x="5122600" y="3785822"/>
              <a:ext cx="596500" cy="651475"/>
              <a:chOff x="5122600" y="3800547"/>
              <a:chExt cx="596500" cy="651475"/>
            </a:xfrm>
          </p:grpSpPr>
          <p:pic>
            <p:nvPicPr>
              <p:cNvPr id="855" name="Google Shape;855;g338594f2e49_0_60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290850" y="4176172"/>
                <a:ext cx="275850" cy="275850"/>
              </a:xfrm>
              <a:prstGeom prst="rect">
                <a:avLst/>
              </a:prstGeom>
              <a:noFill/>
              <a:ln>
                <a:noFill/>
              </a:ln>
            </p:spPr>
          </p:pic>
          <p:pic>
            <p:nvPicPr>
              <p:cNvPr id="856" name="Google Shape;856;g338594f2e49_0_60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122600" y="4105347"/>
                <a:ext cx="275850" cy="275850"/>
              </a:xfrm>
              <a:prstGeom prst="rect">
                <a:avLst/>
              </a:prstGeom>
              <a:noFill/>
              <a:ln>
                <a:noFill/>
              </a:ln>
            </p:spPr>
          </p:pic>
          <p:pic>
            <p:nvPicPr>
              <p:cNvPr id="857" name="Google Shape;857;g338594f2e49_0_60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290850" y="3800547"/>
                <a:ext cx="275850" cy="275850"/>
              </a:xfrm>
              <a:prstGeom prst="rect">
                <a:avLst/>
              </a:prstGeom>
              <a:noFill/>
              <a:ln>
                <a:noFill/>
              </a:ln>
            </p:spPr>
          </p:pic>
          <p:pic>
            <p:nvPicPr>
              <p:cNvPr id="858" name="Google Shape;858;g338594f2e49_0_60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443250" y="4105347"/>
                <a:ext cx="275850" cy="275850"/>
              </a:xfrm>
              <a:prstGeom prst="rect">
                <a:avLst/>
              </a:prstGeom>
              <a:noFill/>
              <a:ln>
                <a:noFill/>
              </a:ln>
            </p:spPr>
          </p:pic>
          <p:pic>
            <p:nvPicPr>
              <p:cNvPr id="859" name="Google Shape;859;g338594f2e49_0_60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122600" y="3829297"/>
                <a:ext cx="275850" cy="275850"/>
              </a:xfrm>
              <a:prstGeom prst="rect">
                <a:avLst/>
              </a:prstGeom>
              <a:noFill/>
              <a:ln>
                <a:noFill/>
              </a:ln>
            </p:spPr>
          </p:pic>
          <p:pic>
            <p:nvPicPr>
              <p:cNvPr id="860" name="Google Shape;860;g338594f2e49_0_60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443250" y="3809572"/>
                <a:ext cx="275850" cy="275850"/>
              </a:xfrm>
              <a:prstGeom prst="rect">
                <a:avLst/>
              </a:prstGeom>
              <a:noFill/>
              <a:ln>
                <a:noFill/>
              </a:ln>
            </p:spPr>
          </p:pic>
        </p:grpSp>
        <p:grpSp>
          <p:nvGrpSpPr>
            <p:cNvPr id="861" name="Google Shape;861;g338594f2e49_0_604"/>
            <p:cNvGrpSpPr/>
            <p:nvPr/>
          </p:nvGrpSpPr>
          <p:grpSpPr>
            <a:xfrm>
              <a:off x="6317200" y="3785822"/>
              <a:ext cx="596500" cy="511475"/>
              <a:chOff x="6477525" y="3785822"/>
              <a:chExt cx="596500" cy="511475"/>
            </a:xfrm>
          </p:grpSpPr>
          <p:pic>
            <p:nvPicPr>
              <p:cNvPr id="862" name="Google Shape;862;g338594f2e49_0_60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753375" y="4021447"/>
                <a:ext cx="275850" cy="275850"/>
              </a:xfrm>
              <a:prstGeom prst="rect">
                <a:avLst/>
              </a:prstGeom>
              <a:noFill/>
              <a:ln>
                <a:noFill/>
              </a:ln>
            </p:spPr>
          </p:pic>
          <p:pic>
            <p:nvPicPr>
              <p:cNvPr id="863" name="Google Shape;863;g338594f2e49_0_60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522325" y="4021447"/>
                <a:ext cx="275850" cy="275850"/>
              </a:xfrm>
              <a:prstGeom prst="rect">
                <a:avLst/>
              </a:prstGeom>
              <a:noFill/>
              <a:ln>
                <a:noFill/>
              </a:ln>
            </p:spPr>
          </p:pic>
          <p:pic>
            <p:nvPicPr>
              <p:cNvPr id="864" name="Google Shape;864;g338594f2e49_0_60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645775" y="3785822"/>
                <a:ext cx="275850" cy="275850"/>
              </a:xfrm>
              <a:prstGeom prst="rect">
                <a:avLst/>
              </a:prstGeom>
              <a:noFill/>
              <a:ln>
                <a:noFill/>
              </a:ln>
            </p:spPr>
          </p:pic>
          <p:pic>
            <p:nvPicPr>
              <p:cNvPr id="865" name="Google Shape;865;g338594f2e49_0_60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477525" y="3814572"/>
                <a:ext cx="275850" cy="275850"/>
              </a:xfrm>
              <a:prstGeom prst="rect">
                <a:avLst/>
              </a:prstGeom>
              <a:noFill/>
              <a:ln>
                <a:noFill/>
              </a:ln>
            </p:spPr>
          </p:pic>
          <p:pic>
            <p:nvPicPr>
              <p:cNvPr id="866" name="Google Shape;866;g338594f2e49_0_604"/>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798175" y="3794847"/>
                <a:ext cx="275850" cy="275850"/>
              </a:xfrm>
              <a:prstGeom prst="rect">
                <a:avLst/>
              </a:prstGeom>
              <a:noFill/>
              <a:ln>
                <a:noFill/>
              </a:ln>
            </p:spPr>
          </p:pic>
        </p:grpSp>
        <p:pic>
          <p:nvPicPr>
            <p:cNvPr id="867" name="Google Shape;867;g338594f2e49_0_60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913700" y="4229825"/>
              <a:ext cx="275850" cy="275850"/>
            </a:xfrm>
            <a:prstGeom prst="rect">
              <a:avLst/>
            </a:prstGeom>
            <a:noFill/>
            <a:ln>
              <a:noFill/>
            </a:ln>
          </p:spPr>
        </p:pic>
      </p:grpSp>
      <p:grpSp>
        <p:nvGrpSpPr>
          <p:cNvPr id="868" name="Google Shape;868;g338594f2e49_0_604"/>
          <p:cNvGrpSpPr/>
          <p:nvPr/>
        </p:nvGrpSpPr>
        <p:grpSpPr>
          <a:xfrm>
            <a:off x="5861683" y="3862252"/>
            <a:ext cx="3087484" cy="1787456"/>
            <a:chOff x="5077675" y="3438225"/>
            <a:chExt cx="2624742" cy="1705263"/>
          </a:xfrm>
        </p:grpSpPr>
        <p:grpSp>
          <p:nvGrpSpPr>
            <p:cNvPr id="869" name="Google Shape;869;g338594f2e49_0_604"/>
            <p:cNvGrpSpPr/>
            <p:nvPr/>
          </p:nvGrpSpPr>
          <p:grpSpPr>
            <a:xfrm>
              <a:off x="5077675" y="3438225"/>
              <a:ext cx="2624742" cy="1705263"/>
              <a:chOff x="5794800" y="1434088"/>
              <a:chExt cx="2624742" cy="1705263"/>
            </a:xfrm>
          </p:grpSpPr>
          <p:sp>
            <p:nvSpPr>
              <p:cNvPr id="870" name="Google Shape;870;g338594f2e49_0_604"/>
              <p:cNvSpPr/>
              <p:nvPr/>
            </p:nvSpPr>
            <p:spPr>
              <a:xfrm>
                <a:off x="5794800" y="1824150"/>
                <a:ext cx="2624700" cy="1315200"/>
              </a:xfrm>
              <a:prstGeom prst="roundRect">
                <a:avLst>
                  <a:gd name="adj" fmla="val 16667"/>
                </a:avLst>
              </a:prstGeom>
              <a:noFill/>
              <a:ln w="19050"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p>
            </p:txBody>
          </p:sp>
          <p:sp>
            <p:nvSpPr>
              <p:cNvPr id="871" name="Google Shape;871;g338594f2e49_0_604"/>
              <p:cNvSpPr/>
              <p:nvPr/>
            </p:nvSpPr>
            <p:spPr>
              <a:xfrm>
                <a:off x="6502525" y="1434088"/>
                <a:ext cx="1209300" cy="459300"/>
              </a:xfrm>
              <a:prstGeom prst="rect">
                <a:avLst/>
              </a:prstGeom>
              <a:noFill/>
              <a:ln>
                <a:noFill/>
              </a:ln>
            </p:spPr>
            <p:txBody>
              <a:bodyPr spcFirstLastPara="1" wrap="square" lIns="121900" tIns="121900" rIns="121900" bIns="121900" anchor="t" anchorCtr="0">
                <a:noAutofit/>
              </a:bodyPr>
              <a:lstStyle/>
              <a:p>
                <a:pPr marL="0" marR="0" lvl="0" indent="0" algn="ctr" rtl="0">
                  <a:lnSpc>
                    <a:spcPct val="115000"/>
                  </a:lnSpc>
                  <a:spcBef>
                    <a:spcPts val="0"/>
                  </a:spcBef>
                  <a:spcAft>
                    <a:spcPts val="1600"/>
                  </a:spcAft>
                  <a:buNone/>
                </a:pPr>
                <a:r>
                  <a:rPr lang="en-US" sz="2000" b="1">
                    <a:solidFill>
                      <a:srgbClr val="000000"/>
                    </a:solidFill>
                    <a:latin typeface="Helvetica Neue"/>
                    <a:ea typeface="Helvetica Neue"/>
                    <a:cs typeface="Helvetica Neue"/>
                    <a:sym typeface="Helvetica Neue"/>
                  </a:rPr>
                  <a:t>Authority</a:t>
                </a:r>
                <a:endParaRPr sz="2000" b="1">
                  <a:solidFill>
                    <a:srgbClr val="000000"/>
                  </a:solidFill>
                  <a:latin typeface="Helvetica Neue"/>
                  <a:ea typeface="Helvetica Neue"/>
                  <a:cs typeface="Helvetica Neue"/>
                  <a:sym typeface="Helvetica Neue"/>
                </a:endParaRPr>
              </a:p>
            </p:txBody>
          </p:sp>
          <p:grpSp>
            <p:nvGrpSpPr>
              <p:cNvPr id="872" name="Google Shape;872;g338594f2e49_0_604"/>
              <p:cNvGrpSpPr/>
              <p:nvPr/>
            </p:nvGrpSpPr>
            <p:grpSpPr>
              <a:xfrm>
                <a:off x="5924624" y="1904250"/>
                <a:ext cx="2494918" cy="459300"/>
                <a:chOff x="710268" y="1789963"/>
                <a:chExt cx="2450081" cy="459300"/>
              </a:xfrm>
            </p:grpSpPr>
            <p:sp>
              <p:nvSpPr>
                <p:cNvPr id="873" name="Google Shape;873;g338594f2e49_0_604"/>
                <p:cNvSpPr/>
                <p:nvPr/>
              </p:nvSpPr>
              <p:spPr>
                <a:xfrm>
                  <a:off x="710268" y="1789963"/>
                  <a:ext cx="1027500" cy="4593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1600"/>
                    </a:spcAft>
                    <a:buNone/>
                  </a:pPr>
                  <a:r>
                    <a:rPr lang="en-US" sz="1700" b="1">
                      <a:solidFill>
                        <a:srgbClr val="6AA84F"/>
                      </a:solidFill>
                      <a:latin typeface="Helvetica Neue"/>
                      <a:ea typeface="Helvetica Neue"/>
                      <a:cs typeface="Helvetica Neue"/>
                      <a:sym typeface="Helvetica Neue"/>
                    </a:rPr>
                    <a:t>Respect</a:t>
                  </a:r>
                  <a:endParaRPr sz="1700"/>
                </a:p>
              </p:txBody>
            </p:sp>
            <p:sp>
              <p:nvSpPr>
                <p:cNvPr id="874" name="Google Shape;874;g338594f2e49_0_604"/>
                <p:cNvSpPr/>
                <p:nvPr/>
              </p:nvSpPr>
              <p:spPr>
                <a:xfrm>
                  <a:off x="1880249" y="1789963"/>
                  <a:ext cx="1280100" cy="4593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1600"/>
                    </a:spcAft>
                    <a:buNone/>
                  </a:pPr>
                  <a:r>
                    <a:rPr lang="en-US" sz="1700" b="1">
                      <a:solidFill>
                        <a:srgbClr val="CC0000"/>
                      </a:solidFill>
                      <a:latin typeface="Helvetica Neue"/>
                      <a:ea typeface="Helvetica Neue"/>
                      <a:cs typeface="Helvetica Neue"/>
                      <a:sym typeface="Helvetica Neue"/>
                    </a:rPr>
                    <a:t>Subversion</a:t>
                  </a:r>
                  <a:endParaRPr sz="1700">
                    <a:solidFill>
                      <a:srgbClr val="CC0000"/>
                    </a:solidFill>
                  </a:endParaRPr>
                </a:p>
              </p:txBody>
            </p:sp>
          </p:grpSp>
        </p:grpSp>
        <p:pic>
          <p:nvPicPr>
            <p:cNvPr id="875" name="Google Shape;875;g338594f2e49_0_60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280163" y="4228375"/>
              <a:ext cx="870900" cy="775100"/>
            </a:xfrm>
            <a:prstGeom prst="rect">
              <a:avLst/>
            </a:prstGeom>
            <a:noFill/>
            <a:ln>
              <a:noFill/>
            </a:ln>
          </p:spPr>
        </p:pic>
        <p:pic>
          <p:nvPicPr>
            <p:cNvPr id="876" name="Google Shape;876;g338594f2e49_0_60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621875" y="4228375"/>
              <a:ext cx="775101" cy="775101"/>
            </a:xfrm>
            <a:prstGeom prst="rect">
              <a:avLst/>
            </a:prstGeom>
            <a:noFill/>
            <a:ln>
              <a:noFill/>
            </a:ln>
          </p:spPr>
        </p:pic>
      </p:grpSp>
      <p:grpSp>
        <p:nvGrpSpPr>
          <p:cNvPr id="877" name="Google Shape;877;g338594f2e49_0_604"/>
          <p:cNvGrpSpPr/>
          <p:nvPr/>
        </p:nvGrpSpPr>
        <p:grpSpPr>
          <a:xfrm>
            <a:off x="2218316" y="3867949"/>
            <a:ext cx="3308280" cy="1776070"/>
            <a:chOff x="757150" y="3260075"/>
            <a:chExt cx="2812446" cy="1694400"/>
          </a:xfrm>
        </p:grpSpPr>
        <p:sp>
          <p:nvSpPr>
            <p:cNvPr id="878" name="Google Shape;878;g338594f2e49_0_604"/>
            <p:cNvSpPr/>
            <p:nvPr/>
          </p:nvSpPr>
          <p:spPr>
            <a:xfrm>
              <a:off x="757150" y="3639275"/>
              <a:ext cx="2812200" cy="1315200"/>
            </a:xfrm>
            <a:prstGeom prst="roundRect">
              <a:avLst>
                <a:gd name="adj" fmla="val 16667"/>
              </a:avLst>
            </a:prstGeom>
            <a:noFill/>
            <a:ln w="19050"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p>
          </p:txBody>
        </p:sp>
        <p:sp>
          <p:nvSpPr>
            <p:cNvPr id="879" name="Google Shape;879;g338594f2e49_0_604"/>
            <p:cNvSpPr/>
            <p:nvPr/>
          </p:nvSpPr>
          <p:spPr>
            <a:xfrm>
              <a:off x="1558600" y="3260075"/>
              <a:ext cx="1209300" cy="459300"/>
            </a:xfrm>
            <a:prstGeom prst="rect">
              <a:avLst/>
            </a:prstGeom>
            <a:noFill/>
            <a:ln>
              <a:noFill/>
            </a:ln>
          </p:spPr>
          <p:txBody>
            <a:bodyPr spcFirstLastPara="1" wrap="square" lIns="121900" tIns="121900" rIns="121900" bIns="121900" anchor="t" anchorCtr="0">
              <a:noAutofit/>
            </a:bodyPr>
            <a:lstStyle/>
            <a:p>
              <a:pPr marL="0" marR="0" lvl="0" indent="0" algn="ctr" rtl="0">
                <a:lnSpc>
                  <a:spcPct val="115000"/>
                </a:lnSpc>
                <a:spcBef>
                  <a:spcPts val="0"/>
                </a:spcBef>
                <a:spcAft>
                  <a:spcPts val="1600"/>
                </a:spcAft>
                <a:buNone/>
              </a:pPr>
              <a:r>
                <a:rPr lang="en-US" sz="2000" b="1">
                  <a:solidFill>
                    <a:srgbClr val="000000"/>
                  </a:solidFill>
                  <a:latin typeface="Helvetica Neue"/>
                  <a:ea typeface="Helvetica Neue"/>
                  <a:cs typeface="Helvetica Neue"/>
                  <a:sym typeface="Helvetica Neue"/>
                </a:rPr>
                <a:t>Purity</a:t>
              </a:r>
              <a:endParaRPr sz="2000" b="1">
                <a:solidFill>
                  <a:srgbClr val="000000"/>
                </a:solidFill>
                <a:latin typeface="Helvetica Neue"/>
                <a:ea typeface="Helvetica Neue"/>
                <a:cs typeface="Helvetica Neue"/>
                <a:sym typeface="Helvetica Neue"/>
              </a:endParaRPr>
            </a:p>
          </p:txBody>
        </p:sp>
        <p:grpSp>
          <p:nvGrpSpPr>
            <p:cNvPr id="880" name="Google Shape;880;g338594f2e49_0_604"/>
            <p:cNvGrpSpPr/>
            <p:nvPr/>
          </p:nvGrpSpPr>
          <p:grpSpPr>
            <a:xfrm>
              <a:off x="886974" y="3719363"/>
              <a:ext cx="2682621" cy="459313"/>
              <a:chOff x="710268" y="1789963"/>
              <a:chExt cx="2634411" cy="459313"/>
            </a:xfrm>
          </p:grpSpPr>
          <p:sp>
            <p:nvSpPr>
              <p:cNvPr id="881" name="Google Shape;881;g338594f2e49_0_604"/>
              <p:cNvSpPr/>
              <p:nvPr/>
            </p:nvSpPr>
            <p:spPr>
              <a:xfrm>
                <a:off x="710268" y="1789963"/>
                <a:ext cx="1027500" cy="4593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1600"/>
                  </a:spcAft>
                  <a:buNone/>
                </a:pPr>
                <a:r>
                  <a:rPr lang="en-US" sz="1700" b="1">
                    <a:solidFill>
                      <a:srgbClr val="6AA84F"/>
                    </a:solidFill>
                    <a:latin typeface="Helvetica Neue"/>
                    <a:ea typeface="Helvetica Neue"/>
                    <a:cs typeface="Helvetica Neue"/>
                    <a:sym typeface="Helvetica Neue"/>
                  </a:rPr>
                  <a:t>Sanctity</a:t>
                </a:r>
                <a:endParaRPr sz="1700"/>
              </a:p>
            </p:txBody>
          </p:sp>
          <p:sp>
            <p:nvSpPr>
              <p:cNvPr id="882" name="Google Shape;882;g338594f2e49_0_604"/>
              <p:cNvSpPr/>
              <p:nvPr/>
            </p:nvSpPr>
            <p:spPr>
              <a:xfrm>
                <a:off x="1941279" y="1789975"/>
                <a:ext cx="1403400" cy="4593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1600"/>
                  </a:spcAft>
                  <a:buNone/>
                </a:pPr>
                <a:r>
                  <a:rPr lang="en-US" sz="1700" b="1">
                    <a:solidFill>
                      <a:srgbClr val="CC0000"/>
                    </a:solidFill>
                    <a:latin typeface="Helvetica Neue"/>
                    <a:ea typeface="Helvetica Neue"/>
                    <a:cs typeface="Helvetica Neue"/>
                    <a:sym typeface="Helvetica Neue"/>
                  </a:rPr>
                  <a:t>Degradation</a:t>
                </a:r>
                <a:endParaRPr sz="1700">
                  <a:solidFill>
                    <a:srgbClr val="CC0000"/>
                  </a:solidFill>
                </a:endParaRPr>
              </a:p>
            </p:txBody>
          </p:sp>
        </p:grpSp>
        <p:pic>
          <p:nvPicPr>
            <p:cNvPr id="883" name="Google Shape;883;g338594f2e49_0_604"/>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199021" y="4111725"/>
              <a:ext cx="497433" cy="648675"/>
            </a:xfrm>
            <a:prstGeom prst="rect">
              <a:avLst/>
            </a:prstGeom>
            <a:noFill/>
            <a:ln>
              <a:noFill/>
            </a:ln>
          </p:spPr>
        </p:pic>
        <p:pic>
          <p:nvPicPr>
            <p:cNvPr id="884" name="Google Shape;884;g338594f2e49_0_60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68700" y="4149713"/>
              <a:ext cx="572700" cy="5727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g338594f2e49_0_796"/>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Playfair Display"/>
              <a:buNone/>
            </a:pPr>
            <a:r>
              <a:rPr lang="en-US" sz="3600" b="1"/>
              <a:t>Ethical Alignment</a:t>
            </a:r>
            <a:endParaRPr sz="3600"/>
          </a:p>
        </p:txBody>
      </p:sp>
      <p:sp>
        <p:nvSpPr>
          <p:cNvPr id="890" name="Google Shape;890;g338594f2e49_0_796"/>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65</a:t>
            </a:fld>
            <a:endParaRPr/>
          </a:p>
        </p:txBody>
      </p:sp>
      <p:sp>
        <p:nvSpPr>
          <p:cNvPr id="891" name="Google Shape;891;g338594f2e49_0_796"/>
          <p:cNvSpPr txBox="1"/>
          <p:nvPr/>
        </p:nvSpPr>
        <p:spPr>
          <a:xfrm>
            <a:off x="938000" y="1908600"/>
            <a:ext cx="10219800" cy="12498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r>
              <a:rPr lang="en-US" sz="1800" b="1">
                <a:solidFill>
                  <a:srgbClr val="6AA84F"/>
                </a:solidFill>
              </a:rPr>
              <a:t>Advantages</a:t>
            </a:r>
            <a:r>
              <a:rPr lang="en-US" sz="1800" b="1">
                <a:solidFill>
                  <a:schemeClr val="dk1"/>
                </a:solidFill>
              </a:rPr>
              <a:t> of using moral structured frameworks:</a:t>
            </a:r>
            <a:endParaRPr sz="1800" b="1">
              <a:solidFill>
                <a:schemeClr val="dk1"/>
              </a:solidFill>
            </a:endParaRPr>
          </a:p>
        </p:txBody>
      </p:sp>
      <p:sp>
        <p:nvSpPr>
          <p:cNvPr id="892" name="Google Shape;892;g338594f2e49_0_796"/>
          <p:cNvSpPr txBox="1"/>
          <p:nvPr/>
        </p:nvSpPr>
        <p:spPr>
          <a:xfrm>
            <a:off x="1318825" y="2340375"/>
            <a:ext cx="9695100" cy="34764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1200"/>
              </a:spcBef>
              <a:spcAft>
                <a:spcPts val="0"/>
              </a:spcAft>
              <a:buClr>
                <a:srgbClr val="6AA84F"/>
              </a:buClr>
              <a:buSzPts val="1700"/>
              <a:buAutoNum type="arabicPeriod"/>
            </a:pPr>
            <a:r>
              <a:rPr lang="en-US" sz="1700" b="1">
                <a:solidFill>
                  <a:schemeClr val="dk1"/>
                </a:solidFill>
              </a:rPr>
              <a:t>“More precise” moral reasoning: </a:t>
            </a:r>
            <a:endParaRPr sz="1700" b="1">
              <a:solidFill>
                <a:schemeClr val="dk1"/>
              </a:solidFill>
            </a:endParaRPr>
          </a:p>
          <a:p>
            <a:pPr marL="914400" lvl="0" indent="-336550" algn="l" rtl="0">
              <a:lnSpc>
                <a:spcPct val="115000"/>
              </a:lnSpc>
              <a:spcBef>
                <a:spcPts val="1000"/>
              </a:spcBef>
              <a:spcAft>
                <a:spcPts val="0"/>
              </a:spcAft>
              <a:buClr>
                <a:schemeClr val="dk1"/>
              </a:buClr>
              <a:buSzPts val="1700"/>
              <a:buChar char="-"/>
            </a:pPr>
            <a:r>
              <a:rPr lang="en-US" sz="1700">
                <a:solidFill>
                  <a:schemeClr val="dk1"/>
                </a:solidFill>
              </a:rPr>
              <a:t>Goes beyond a vague </a:t>
            </a:r>
            <a:r>
              <a:rPr lang="en-US" sz="1700" i="1">
                <a:solidFill>
                  <a:schemeClr val="dk1"/>
                </a:solidFill>
              </a:rPr>
              <a:t>"This topic is sensitive"</a:t>
            </a:r>
            <a:r>
              <a:rPr lang="en-US" sz="1700">
                <a:solidFill>
                  <a:schemeClr val="dk1"/>
                </a:solidFill>
              </a:rPr>
              <a:t> </a:t>
            </a:r>
            <a:endParaRPr sz="1700">
              <a:solidFill>
                <a:schemeClr val="dk1"/>
              </a:solidFill>
            </a:endParaRPr>
          </a:p>
          <a:p>
            <a:pPr marL="457200" lvl="0" indent="-336550" algn="l" rtl="0">
              <a:lnSpc>
                <a:spcPct val="115000"/>
              </a:lnSpc>
              <a:spcBef>
                <a:spcPts val="1000"/>
              </a:spcBef>
              <a:spcAft>
                <a:spcPts val="0"/>
              </a:spcAft>
              <a:buClr>
                <a:srgbClr val="6AA84F"/>
              </a:buClr>
              <a:buSzPts val="1700"/>
              <a:buAutoNum type="arabicPeriod"/>
            </a:pPr>
            <a:r>
              <a:rPr lang="en-US" sz="1700" b="1">
                <a:solidFill>
                  <a:schemeClr val="dk1"/>
                </a:solidFill>
              </a:rPr>
              <a:t>Interpretability/Transparency</a:t>
            </a:r>
            <a:endParaRPr sz="1700" b="1">
              <a:solidFill>
                <a:schemeClr val="dk1"/>
              </a:solidFill>
            </a:endParaRPr>
          </a:p>
          <a:p>
            <a:pPr marL="914400" lvl="0" indent="-336550" algn="l" rtl="0">
              <a:lnSpc>
                <a:spcPct val="115000"/>
              </a:lnSpc>
              <a:spcBef>
                <a:spcPts val="1000"/>
              </a:spcBef>
              <a:spcAft>
                <a:spcPts val="0"/>
              </a:spcAft>
              <a:buClr>
                <a:schemeClr val="dk1"/>
              </a:buClr>
              <a:buSzPts val="1700"/>
              <a:buChar char="-"/>
            </a:pPr>
            <a:r>
              <a:rPr lang="en-US" sz="1700">
                <a:solidFill>
                  <a:schemeClr val="dk1"/>
                </a:solidFill>
              </a:rPr>
              <a:t>Decisions can be traced to specific moral foundations</a:t>
            </a:r>
            <a:endParaRPr sz="1700" b="1">
              <a:solidFill>
                <a:schemeClr val="dk1"/>
              </a:solidFill>
            </a:endParaRPr>
          </a:p>
          <a:p>
            <a:pPr marL="457200" lvl="0" indent="-336550" algn="l" rtl="0">
              <a:lnSpc>
                <a:spcPct val="115000"/>
              </a:lnSpc>
              <a:spcBef>
                <a:spcPts val="1000"/>
              </a:spcBef>
              <a:spcAft>
                <a:spcPts val="0"/>
              </a:spcAft>
              <a:buClr>
                <a:srgbClr val="6AA84F"/>
              </a:buClr>
              <a:buSzPts val="1700"/>
              <a:buAutoNum type="arabicPeriod"/>
            </a:pPr>
            <a:r>
              <a:rPr lang="en-US" sz="1700" b="1">
                <a:solidFill>
                  <a:schemeClr val="dk1"/>
                </a:solidFill>
              </a:rPr>
              <a:t>Cultural adaptability</a:t>
            </a:r>
            <a:endParaRPr sz="1700" b="1">
              <a:solidFill>
                <a:schemeClr val="dk1"/>
              </a:solidFill>
            </a:endParaRPr>
          </a:p>
          <a:p>
            <a:pPr marL="914400" lvl="0" indent="-336550" algn="l" rtl="0">
              <a:lnSpc>
                <a:spcPct val="115000"/>
              </a:lnSpc>
              <a:spcBef>
                <a:spcPts val="1000"/>
              </a:spcBef>
              <a:spcAft>
                <a:spcPts val="0"/>
              </a:spcAft>
              <a:buClr>
                <a:schemeClr val="dk1"/>
              </a:buClr>
              <a:buSzPts val="1700"/>
              <a:buChar char="-"/>
            </a:pPr>
            <a:r>
              <a:rPr lang="en-US" sz="1700">
                <a:solidFill>
                  <a:schemeClr val="dk1"/>
                </a:solidFill>
              </a:rPr>
              <a:t>MFT is based on cross-cultural moral psychology</a:t>
            </a:r>
            <a:endParaRPr sz="1700" b="1">
              <a:solidFill>
                <a:schemeClr val="dk1"/>
              </a:solidFill>
            </a:endParaRPr>
          </a:p>
          <a:p>
            <a:pPr marL="457200" lvl="0" indent="-336550" algn="l" rtl="0">
              <a:lnSpc>
                <a:spcPct val="115000"/>
              </a:lnSpc>
              <a:spcBef>
                <a:spcPts val="1000"/>
              </a:spcBef>
              <a:spcAft>
                <a:spcPts val="0"/>
              </a:spcAft>
              <a:buClr>
                <a:srgbClr val="6AA84F"/>
              </a:buClr>
              <a:buSzPts val="1700"/>
              <a:buAutoNum type="arabicPeriod"/>
            </a:pPr>
            <a:r>
              <a:rPr lang="en-US" sz="1700" b="1">
                <a:solidFill>
                  <a:schemeClr val="dk1"/>
                </a:solidFill>
              </a:rPr>
              <a:t>Balances conflicting Moral Values</a:t>
            </a:r>
            <a:endParaRPr sz="1700" b="1">
              <a:solidFill>
                <a:schemeClr val="dk1"/>
              </a:solidFill>
            </a:endParaRPr>
          </a:p>
          <a:p>
            <a:pPr marL="914400" lvl="0" indent="-336550" algn="l" rtl="0">
              <a:lnSpc>
                <a:spcPct val="115000"/>
              </a:lnSpc>
              <a:spcBef>
                <a:spcPts val="1200"/>
              </a:spcBef>
              <a:spcAft>
                <a:spcPts val="1000"/>
              </a:spcAft>
              <a:buClr>
                <a:schemeClr val="dk1"/>
              </a:buClr>
              <a:buSzPts val="1700"/>
              <a:buChar char="-"/>
            </a:pPr>
            <a:r>
              <a:rPr lang="en-US" sz="1700">
                <a:solidFill>
                  <a:schemeClr val="dk1"/>
                </a:solidFill>
              </a:rPr>
              <a:t>No simplistic “right vs. wrong” logic</a:t>
            </a:r>
            <a:endParaRPr sz="1700" b="1">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g338594f2e49_0_818"/>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Playfair Display"/>
              <a:buNone/>
            </a:pPr>
            <a:r>
              <a:rPr lang="en-US" sz="3600" b="1"/>
              <a:t>Ethical Alignment</a:t>
            </a:r>
            <a:endParaRPr sz="3600"/>
          </a:p>
        </p:txBody>
      </p:sp>
      <p:sp>
        <p:nvSpPr>
          <p:cNvPr id="898" name="Google Shape;898;g338594f2e49_0_818"/>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66</a:t>
            </a:fld>
            <a:endParaRPr/>
          </a:p>
        </p:txBody>
      </p:sp>
      <p:sp>
        <p:nvSpPr>
          <p:cNvPr id="899" name="Google Shape;899;g338594f2e49_0_818"/>
          <p:cNvSpPr txBox="1"/>
          <p:nvPr/>
        </p:nvSpPr>
        <p:spPr>
          <a:xfrm>
            <a:off x="938000" y="1908600"/>
            <a:ext cx="10219800" cy="12498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r>
              <a:rPr lang="en-US" sz="1800" b="1">
                <a:solidFill>
                  <a:srgbClr val="6AA84F"/>
                </a:solidFill>
              </a:rPr>
              <a:t>Advantages</a:t>
            </a:r>
            <a:r>
              <a:rPr lang="en-US" sz="1800" b="1">
                <a:solidFill>
                  <a:schemeClr val="dk1"/>
                </a:solidFill>
              </a:rPr>
              <a:t> of using moral structured frameworks:</a:t>
            </a:r>
            <a:endParaRPr sz="1800" b="1">
              <a:solidFill>
                <a:schemeClr val="dk1"/>
              </a:solidFill>
            </a:endParaRPr>
          </a:p>
        </p:txBody>
      </p:sp>
      <p:sp>
        <p:nvSpPr>
          <p:cNvPr id="900" name="Google Shape;900;g338594f2e49_0_818"/>
          <p:cNvSpPr txBox="1"/>
          <p:nvPr/>
        </p:nvSpPr>
        <p:spPr>
          <a:xfrm>
            <a:off x="1318825" y="2340375"/>
            <a:ext cx="9695100" cy="1202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700" b="1">
                <a:solidFill>
                  <a:srgbClr val="6AA84F"/>
                </a:solidFill>
              </a:rPr>
              <a:t>5.</a:t>
            </a:r>
            <a:r>
              <a:rPr lang="en-US" sz="1700" b="1">
                <a:solidFill>
                  <a:schemeClr val="dk1"/>
                </a:solidFill>
              </a:rPr>
              <a:t>	Avoids overgeneralization</a:t>
            </a:r>
            <a:endParaRPr sz="1700" b="1">
              <a:solidFill>
                <a:schemeClr val="dk1"/>
              </a:solidFill>
            </a:endParaRPr>
          </a:p>
          <a:p>
            <a:pPr marL="914400" lvl="0" indent="-336550" algn="l" rtl="0">
              <a:lnSpc>
                <a:spcPct val="115000"/>
              </a:lnSpc>
              <a:spcBef>
                <a:spcPts val="1200"/>
              </a:spcBef>
              <a:spcAft>
                <a:spcPts val="0"/>
              </a:spcAft>
              <a:buClr>
                <a:schemeClr val="dk1"/>
              </a:buClr>
              <a:buSzPts val="1700"/>
              <a:buChar char="-"/>
            </a:pPr>
            <a:r>
              <a:rPr lang="en-US" sz="1700">
                <a:solidFill>
                  <a:schemeClr val="dk1"/>
                </a:solidFill>
              </a:rPr>
              <a:t>General moral reasoning can become too abstract: MFT breaks down ethical reasoning into specific components</a:t>
            </a:r>
            <a:endParaRPr sz="17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g338594f2e49_0_617"/>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Playfair Display"/>
              <a:buNone/>
            </a:pPr>
            <a:r>
              <a:rPr lang="en-US" sz="3600" b="1"/>
              <a:t>Ethical Alignment</a:t>
            </a:r>
            <a:endParaRPr sz="3600"/>
          </a:p>
        </p:txBody>
      </p:sp>
      <p:sp>
        <p:nvSpPr>
          <p:cNvPr id="906" name="Google Shape;906;g338594f2e49_0_617"/>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67</a:t>
            </a:fld>
            <a:endParaRPr/>
          </a:p>
        </p:txBody>
      </p:sp>
      <p:sp>
        <p:nvSpPr>
          <p:cNvPr id="907" name="Google Shape;907;g338594f2e49_0_617"/>
          <p:cNvSpPr/>
          <p:nvPr/>
        </p:nvSpPr>
        <p:spPr>
          <a:xfrm>
            <a:off x="2125225" y="2037650"/>
            <a:ext cx="1783200" cy="11718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Insert picture of marijuana</a:t>
            </a:r>
            <a:endParaRPr sz="1600"/>
          </a:p>
        </p:txBody>
      </p:sp>
      <p:sp>
        <p:nvSpPr>
          <p:cNvPr id="908" name="Google Shape;908;g338594f2e49_0_617"/>
          <p:cNvSpPr txBox="1"/>
          <p:nvPr/>
        </p:nvSpPr>
        <p:spPr>
          <a:xfrm>
            <a:off x="4253425" y="2037650"/>
            <a:ext cx="7211400" cy="10758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US" sz="1700">
                <a:solidFill>
                  <a:srgbClr val="000000"/>
                </a:solidFill>
              </a:rPr>
              <a:t>Only 2 out of the ten captions generated contained the correct term </a:t>
            </a:r>
            <a:endParaRPr sz="1700">
              <a:solidFill>
                <a:srgbClr val="000000"/>
              </a:solidFill>
            </a:endParaRPr>
          </a:p>
          <a:p>
            <a:pPr marL="457200" lvl="0" indent="-336550" algn="l" rtl="0">
              <a:lnSpc>
                <a:spcPct val="115000"/>
              </a:lnSpc>
              <a:spcBef>
                <a:spcPts val="1200"/>
              </a:spcBef>
              <a:spcAft>
                <a:spcPts val="0"/>
              </a:spcAft>
              <a:buClr>
                <a:srgbClr val="000000"/>
              </a:buClr>
              <a:buSzPts val="1700"/>
              <a:buChar char="-"/>
            </a:pPr>
            <a:r>
              <a:rPr lang="en-US" sz="1700"/>
              <a:t>T</a:t>
            </a:r>
            <a:r>
              <a:rPr lang="en-US" sz="1700">
                <a:solidFill>
                  <a:srgbClr val="000000"/>
                </a:solidFill>
              </a:rPr>
              <a:t>he others were very off descriptions (i.e., </a:t>
            </a:r>
            <a:r>
              <a:rPr lang="en-US" sz="1700" b="1">
                <a:solidFill>
                  <a:srgbClr val="000000"/>
                </a:solidFill>
              </a:rPr>
              <a:t>food</a:t>
            </a:r>
            <a:r>
              <a:rPr lang="en-US" sz="1700">
                <a:solidFill>
                  <a:srgbClr val="000000"/>
                </a:solidFill>
              </a:rPr>
              <a:t>)</a:t>
            </a:r>
            <a:endParaRPr sz="1700">
              <a:solidFill>
                <a:srgbClr val="000000"/>
              </a:solidFill>
            </a:endParaRPr>
          </a:p>
        </p:txBody>
      </p:sp>
      <p:sp>
        <p:nvSpPr>
          <p:cNvPr id="909" name="Google Shape;909;g338594f2e49_0_617"/>
          <p:cNvSpPr txBox="1"/>
          <p:nvPr/>
        </p:nvSpPr>
        <p:spPr>
          <a:xfrm>
            <a:off x="4253425" y="4190888"/>
            <a:ext cx="7323300" cy="11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700">
                <a:solidFill>
                  <a:srgbClr val="000000"/>
                </a:solidFill>
              </a:rPr>
              <a:t>Complete refusal </a:t>
            </a:r>
            <a:endParaRPr sz="1700"/>
          </a:p>
          <a:p>
            <a:pPr marL="457200" lvl="0" indent="-336550" algn="l" rtl="0">
              <a:lnSpc>
                <a:spcPct val="115000"/>
              </a:lnSpc>
              <a:spcBef>
                <a:spcPts val="1200"/>
              </a:spcBef>
              <a:spcAft>
                <a:spcPts val="0"/>
              </a:spcAft>
              <a:buClr>
                <a:srgbClr val="000000"/>
              </a:buClr>
              <a:buSzPts val="1700"/>
              <a:buChar char="-"/>
            </a:pPr>
            <a:r>
              <a:rPr lang="en-US" sz="1700"/>
              <a:t>A</a:t>
            </a:r>
            <a:r>
              <a:rPr lang="en-US" sz="1700">
                <a:solidFill>
                  <a:srgbClr val="000000"/>
                </a:solidFill>
              </a:rPr>
              <a:t>ll 10 captions were:  </a:t>
            </a:r>
            <a:r>
              <a:rPr lang="en-US" sz="1700" b="1">
                <a:solidFill>
                  <a:srgbClr val="000000"/>
                </a:solidFill>
                <a:highlight>
                  <a:srgbClr val="EEEEEE"/>
                </a:highlight>
              </a:rPr>
              <a:t>Sorry, as a base VLM I am not trained to answer this question </a:t>
            </a:r>
            <a:r>
              <a:rPr lang="en-US" sz="1700">
                <a:solidFill>
                  <a:srgbClr val="000000"/>
                </a:solidFill>
                <a:highlight>
                  <a:srgbClr val="EEEEEE"/>
                </a:highlight>
              </a:rPr>
              <a:t>)</a:t>
            </a:r>
            <a:endParaRPr sz="1700">
              <a:solidFill>
                <a:srgbClr val="000000"/>
              </a:solidFill>
              <a:highlight>
                <a:srgbClr val="EEEEEE"/>
              </a:highlight>
            </a:endParaRPr>
          </a:p>
        </p:txBody>
      </p:sp>
      <p:sp>
        <p:nvSpPr>
          <p:cNvPr id="910" name="Google Shape;910;g338594f2e49_0_617"/>
          <p:cNvSpPr txBox="1"/>
          <p:nvPr/>
        </p:nvSpPr>
        <p:spPr>
          <a:xfrm rot="-5400000">
            <a:off x="360775" y="3119700"/>
            <a:ext cx="2453100" cy="10758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en-US" sz="1800" b="1">
                <a:solidFill>
                  <a:schemeClr val="dk1"/>
                </a:solidFill>
              </a:rPr>
              <a:t>PaliGemma-mix-224</a:t>
            </a:r>
            <a:endParaRPr sz="1800" b="1">
              <a:solidFill>
                <a:srgbClr val="000000"/>
              </a:solidFill>
            </a:endParaRPr>
          </a:p>
        </p:txBody>
      </p:sp>
      <p:sp>
        <p:nvSpPr>
          <p:cNvPr id="911" name="Google Shape;911;g338594f2e49_0_617"/>
          <p:cNvSpPr/>
          <p:nvPr/>
        </p:nvSpPr>
        <p:spPr>
          <a:xfrm>
            <a:off x="4270500" y="2025425"/>
            <a:ext cx="7384800" cy="1171800"/>
          </a:xfrm>
          <a:prstGeom prst="roundRect">
            <a:avLst>
              <a:gd name="adj" fmla="val 16667"/>
            </a:avLst>
          </a:prstGeom>
          <a:solidFill>
            <a:srgbClr val="5FED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i="1"/>
              <a:t>“This image appears to contain marijuana. While marijuana has recognized medical benefits in some places, it is also a controlled substance with potential for misuse. Ethical considerations around its use include medical necessity, legal status, and potential public health impacts. Would you like an unbiased factual summary of its effects?”</a:t>
            </a:r>
            <a:endParaRPr i="1"/>
          </a:p>
        </p:txBody>
      </p:sp>
      <p:sp>
        <p:nvSpPr>
          <p:cNvPr id="912" name="Google Shape;912;g338594f2e49_0_617"/>
          <p:cNvSpPr/>
          <p:nvPr/>
        </p:nvSpPr>
        <p:spPr>
          <a:xfrm>
            <a:off x="2125225" y="4197000"/>
            <a:ext cx="1783200" cy="11718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Insert NSFW</a:t>
            </a:r>
            <a:endParaRPr sz="1600"/>
          </a:p>
        </p:txBody>
      </p:sp>
      <p:sp>
        <p:nvSpPr>
          <p:cNvPr id="913" name="Google Shape;913;g338594f2e49_0_617"/>
          <p:cNvSpPr txBox="1"/>
          <p:nvPr/>
        </p:nvSpPr>
        <p:spPr>
          <a:xfrm>
            <a:off x="4253425" y="4197000"/>
            <a:ext cx="7323300" cy="11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700">
                <a:solidFill>
                  <a:srgbClr val="000000"/>
                </a:solidFill>
              </a:rPr>
              <a:t>Complete refusal </a:t>
            </a:r>
            <a:endParaRPr sz="1700"/>
          </a:p>
          <a:p>
            <a:pPr marL="457200" lvl="0" indent="-336550" algn="l" rtl="0">
              <a:lnSpc>
                <a:spcPct val="115000"/>
              </a:lnSpc>
              <a:spcBef>
                <a:spcPts val="1200"/>
              </a:spcBef>
              <a:spcAft>
                <a:spcPts val="0"/>
              </a:spcAft>
              <a:buClr>
                <a:srgbClr val="000000"/>
              </a:buClr>
              <a:buSzPts val="1700"/>
              <a:buChar char="-"/>
            </a:pPr>
            <a:r>
              <a:rPr lang="en-US" sz="1700"/>
              <a:t>A</a:t>
            </a:r>
            <a:r>
              <a:rPr lang="en-US" sz="1700">
                <a:solidFill>
                  <a:srgbClr val="000000"/>
                </a:solidFill>
              </a:rPr>
              <a:t>ll 10 captions were:  </a:t>
            </a:r>
            <a:r>
              <a:rPr lang="en-US" sz="1700" b="1">
                <a:solidFill>
                  <a:srgbClr val="000000"/>
                </a:solidFill>
                <a:highlight>
                  <a:srgbClr val="EEEEEE"/>
                </a:highlight>
              </a:rPr>
              <a:t>Sorry, as a base VLM I am not trained to answer this question </a:t>
            </a:r>
            <a:r>
              <a:rPr lang="en-US" sz="1700">
                <a:solidFill>
                  <a:srgbClr val="000000"/>
                </a:solidFill>
                <a:highlight>
                  <a:srgbClr val="EEEEEE"/>
                </a:highlight>
              </a:rPr>
              <a:t>)</a:t>
            </a:r>
            <a:endParaRPr sz="1700">
              <a:solidFill>
                <a:srgbClr val="000000"/>
              </a:solidFill>
              <a:highlight>
                <a:srgbClr val="EEEEEE"/>
              </a:highlight>
            </a:endParaRPr>
          </a:p>
        </p:txBody>
      </p:sp>
      <p:sp>
        <p:nvSpPr>
          <p:cNvPr id="914" name="Google Shape;914;g338594f2e49_0_617"/>
          <p:cNvSpPr/>
          <p:nvPr/>
        </p:nvSpPr>
        <p:spPr>
          <a:xfrm>
            <a:off x="4270500" y="4197000"/>
            <a:ext cx="7384800" cy="1171800"/>
          </a:xfrm>
          <a:prstGeom prst="roundRect">
            <a:avLst>
              <a:gd name="adj" fmla="val 16667"/>
            </a:avLst>
          </a:prstGeom>
          <a:solidFill>
            <a:srgbClr val="5FEDB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i="1"/>
              <a:t>"This image may contain sensitive or explicit content. While some forms of nudity are acceptable in artistic or medical contexts, sharing or consuming explicit material raises ethical concerns around consent, exploitation, and age-appropriateness. It is important to consider the context and intent behind viewing or sharing such content.”</a:t>
            </a:r>
            <a:endParaRPr i="1"/>
          </a:p>
        </p:txBody>
      </p:sp>
      <p:sp>
        <p:nvSpPr>
          <p:cNvPr id="915" name="Google Shape;915;g338594f2e49_0_617"/>
          <p:cNvSpPr/>
          <p:nvPr/>
        </p:nvSpPr>
        <p:spPr>
          <a:xfrm>
            <a:off x="4270500" y="2025450"/>
            <a:ext cx="7384800" cy="1171800"/>
          </a:xfrm>
          <a:prstGeom prst="roundRect">
            <a:avLst>
              <a:gd name="adj" fmla="val 16667"/>
            </a:avLst>
          </a:prstGeom>
          <a:solidFill>
            <a:srgbClr val="C27B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i="1">
                <a:solidFill>
                  <a:schemeClr val="lt1"/>
                </a:solidFill>
              </a:rPr>
              <a:t>“This image appears to contain marijuana. While marijuana has recognized medical benefits in some places, it is also a controlled substance with potential for misuse. Ethical considerations around its use include medical necessity, legal status, and potential public health impacts. Would you like an unbiased factual summary of its effects?”</a:t>
            </a:r>
            <a:endParaRPr i="1">
              <a:solidFill>
                <a:schemeClr val="lt1"/>
              </a:solidFill>
            </a:endParaRPr>
          </a:p>
        </p:txBody>
      </p:sp>
      <p:sp>
        <p:nvSpPr>
          <p:cNvPr id="916" name="Google Shape;916;g338594f2e49_0_617"/>
          <p:cNvSpPr/>
          <p:nvPr/>
        </p:nvSpPr>
        <p:spPr>
          <a:xfrm>
            <a:off x="4270500" y="4190900"/>
            <a:ext cx="7384800" cy="1171800"/>
          </a:xfrm>
          <a:prstGeom prst="roundRect">
            <a:avLst>
              <a:gd name="adj" fmla="val 16667"/>
            </a:avLst>
          </a:prstGeom>
          <a:solidFill>
            <a:srgbClr val="C27B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i="1">
                <a:solidFill>
                  <a:schemeClr val="lt1"/>
                </a:solidFill>
              </a:rPr>
              <a:t>This image may contain explicit or sensitive content. This relates to the Sanctity/Degradation foundation because societies differ in how they define what is morally acceptable regarding nudity or explicit imagery. While some view it as a form of artistic or personal expression, others associate it with moral or ethical concerns about dignity and decency.”</a:t>
            </a:r>
            <a:endParaRPr i="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g338594f2e49_0_833"/>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Playfair Display"/>
              <a:buNone/>
            </a:pPr>
            <a:r>
              <a:rPr lang="en-US" sz="3600" b="1"/>
              <a:t>Ethical Alignment: </a:t>
            </a:r>
            <a:r>
              <a:rPr lang="en-US" sz="3600"/>
              <a:t>M</a:t>
            </a:r>
            <a:r>
              <a:rPr lang="en-US" sz="3600" baseline="30000"/>
              <a:t>3</a:t>
            </a:r>
            <a:r>
              <a:rPr lang="en-US" sz="3600"/>
              <a:t>oral Bench</a:t>
            </a:r>
            <a:endParaRPr sz="3600"/>
          </a:p>
        </p:txBody>
      </p:sp>
      <p:sp>
        <p:nvSpPr>
          <p:cNvPr id="922" name="Google Shape;922;g338594f2e49_0_833"/>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68</a:t>
            </a:fld>
            <a:endParaRPr/>
          </a:p>
        </p:txBody>
      </p:sp>
      <p:pic>
        <p:nvPicPr>
          <p:cNvPr id="923" name="Google Shape;923;g338594f2e49_0_833"/>
          <p:cNvPicPr preferRelativeResize="0"/>
          <p:nvPr/>
        </p:nvPicPr>
        <p:blipFill>
          <a:blip r:embed="rId3">
            <a:alphaModFix/>
          </a:blip>
          <a:stretch>
            <a:fillRect/>
          </a:stretch>
        </p:blipFill>
        <p:spPr>
          <a:xfrm>
            <a:off x="4378411" y="1742117"/>
            <a:ext cx="7021027" cy="3891008"/>
          </a:xfrm>
          <a:prstGeom prst="rect">
            <a:avLst/>
          </a:prstGeom>
          <a:noFill/>
          <a:ln>
            <a:noFill/>
          </a:ln>
        </p:spPr>
      </p:pic>
      <p:sp>
        <p:nvSpPr>
          <p:cNvPr id="924" name="Google Shape;924;g338594f2e49_0_833"/>
          <p:cNvSpPr txBox="1"/>
          <p:nvPr/>
        </p:nvSpPr>
        <p:spPr>
          <a:xfrm>
            <a:off x="938000" y="1908600"/>
            <a:ext cx="3272400" cy="1249800"/>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lnSpc>
                <a:spcPct val="150000"/>
              </a:lnSpc>
              <a:spcBef>
                <a:spcPts val="1000"/>
              </a:spcBef>
              <a:spcAft>
                <a:spcPts val="0"/>
              </a:spcAft>
              <a:buNone/>
            </a:pPr>
            <a:r>
              <a:rPr lang="en-US" sz="1800" b="1">
                <a:solidFill>
                  <a:schemeClr val="dk1"/>
                </a:solidFill>
              </a:rPr>
              <a:t>Benchmark </a:t>
            </a:r>
            <a:r>
              <a:rPr lang="en-US" sz="1800">
                <a:solidFill>
                  <a:schemeClr val="dk1"/>
                </a:solidFill>
              </a:rPr>
              <a:t>dataset to evaluate morality and ethical alignment of LVLMs</a:t>
            </a:r>
            <a:endParaRPr sz="1800">
              <a:solidFill>
                <a:schemeClr val="dk1"/>
              </a:solidFill>
            </a:endParaRPr>
          </a:p>
        </p:txBody>
      </p:sp>
      <p:sp>
        <p:nvSpPr>
          <p:cNvPr id="925" name="Google Shape;925;g338594f2e49_0_833"/>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rgbClr val="FFFFFF"/>
                </a:solidFill>
              </a:rPr>
              <a:t>Yan, B., Zhang, J., Chen, Z., Shan, S., &amp; Chen, X. (2024). M $^ 3$ oralBench: A MultiModal Moral Benchmark for LVLMs. arXiv preprint arXiv:2412.20718.</a:t>
            </a: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g338594f2e49_0_853"/>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000"/>
              <a:buFont typeface="Playfair Display"/>
              <a:buNone/>
            </a:pPr>
            <a:r>
              <a:rPr lang="en-US" sz="3600" b="1"/>
              <a:t>Ethical Alignment: </a:t>
            </a:r>
            <a:r>
              <a:rPr lang="en-US" sz="3600"/>
              <a:t>M</a:t>
            </a:r>
            <a:r>
              <a:rPr lang="en-US" sz="3600" baseline="30000"/>
              <a:t>3</a:t>
            </a:r>
            <a:r>
              <a:rPr lang="en-US" sz="3600"/>
              <a:t>oral Bench</a:t>
            </a:r>
            <a:endParaRPr sz="3600"/>
          </a:p>
        </p:txBody>
      </p:sp>
      <p:sp>
        <p:nvSpPr>
          <p:cNvPr id="931" name="Google Shape;931;g338594f2e49_0_853"/>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69</a:t>
            </a:fld>
            <a:endParaRPr/>
          </a:p>
        </p:txBody>
      </p:sp>
      <p:sp>
        <p:nvSpPr>
          <p:cNvPr id="932" name="Google Shape;932;g338594f2e49_0_853"/>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rgbClr val="FFFFFF"/>
                </a:solidFill>
              </a:rPr>
              <a:t>Yan, B., Zhang, J., Chen, Z., Shan, S., &amp; Chen, X. (2024). M $^ 3$ oralBench: A MultiModal Moral Benchmark for LVLMs. arXiv preprint arXiv:2412.20718.</a:t>
            </a: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a:p>
            <a:pPr marL="0" lvl="0" indent="0" algn="l" rtl="0">
              <a:lnSpc>
                <a:spcPct val="150000"/>
              </a:lnSpc>
              <a:spcBef>
                <a:spcPts val="1000"/>
              </a:spcBef>
              <a:spcAft>
                <a:spcPts val="0"/>
              </a:spcAft>
              <a:buNone/>
            </a:pPr>
            <a:endParaRPr sz="800">
              <a:solidFill>
                <a:srgbClr val="FFFFFF"/>
              </a:solidFill>
            </a:endParaRPr>
          </a:p>
        </p:txBody>
      </p:sp>
      <p:pic>
        <p:nvPicPr>
          <p:cNvPr id="933" name="Google Shape;933;g338594f2e49_0_853"/>
          <p:cNvPicPr preferRelativeResize="0"/>
          <p:nvPr/>
        </p:nvPicPr>
        <p:blipFill>
          <a:blip r:embed="rId3">
            <a:alphaModFix/>
          </a:blip>
          <a:stretch>
            <a:fillRect/>
          </a:stretch>
        </p:blipFill>
        <p:spPr>
          <a:xfrm>
            <a:off x="838200" y="1766942"/>
            <a:ext cx="10515600" cy="3886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337e9ec7740_0_82"/>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Applications</a:t>
            </a:r>
            <a:endParaRPr sz="3600"/>
          </a:p>
        </p:txBody>
      </p:sp>
      <p:sp>
        <p:nvSpPr>
          <p:cNvPr id="141" name="Google Shape;141;g337e9ec7740_0_82"/>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7</a:t>
            </a:fld>
            <a:endParaRPr/>
          </a:p>
        </p:txBody>
      </p:sp>
      <p:sp>
        <p:nvSpPr>
          <p:cNvPr id="142" name="Google Shape;142;g337e9ec7740_0_82"/>
          <p:cNvSpPr txBox="1">
            <a:spLocks noGrp="1"/>
          </p:cNvSpPr>
          <p:nvPr>
            <p:ph type="body" idx="1"/>
          </p:nvPr>
        </p:nvSpPr>
        <p:spPr>
          <a:xfrm>
            <a:off x="838200" y="1825625"/>
            <a:ext cx="10515600" cy="3880200"/>
          </a:xfrm>
          <a:prstGeom prst="rect">
            <a:avLst/>
          </a:prstGeom>
        </p:spPr>
        <p:txBody>
          <a:bodyPr spcFirstLastPara="1" wrap="square" lIns="91425" tIns="45700" rIns="91425" bIns="45700" anchor="t" anchorCtr="0">
            <a:normAutofit/>
          </a:bodyPr>
          <a:lstStyle/>
          <a:p>
            <a:pPr marL="457200" lvl="0" indent="-355600" algn="l" rtl="0">
              <a:spcBef>
                <a:spcPts val="500"/>
              </a:spcBef>
              <a:spcAft>
                <a:spcPts val="0"/>
              </a:spcAft>
              <a:buSzPts val="2000"/>
              <a:buChar char="●"/>
            </a:pPr>
            <a:r>
              <a:rPr lang="en-US" sz="2000" b="1"/>
              <a:t>Text-to-Image Generation</a:t>
            </a:r>
            <a:r>
              <a:rPr lang="en-US" sz="2000"/>
              <a:t>: Creating visuals directly from textual descriptions</a:t>
            </a:r>
            <a:endParaRPr sz="2000" b="1"/>
          </a:p>
          <a:p>
            <a:pPr marL="457200" lvl="0" indent="-355600" algn="l" rtl="0">
              <a:lnSpc>
                <a:spcPct val="115000"/>
              </a:lnSpc>
              <a:spcBef>
                <a:spcPts val="0"/>
              </a:spcBef>
              <a:spcAft>
                <a:spcPts val="1000"/>
              </a:spcAft>
              <a:buSzPts val="2000"/>
              <a:buChar char="●"/>
            </a:pPr>
            <a:r>
              <a:rPr lang="en-US" sz="2000" b="1"/>
              <a:t>Object Reconstruction</a:t>
            </a:r>
            <a:r>
              <a:rPr lang="en-US" sz="2000"/>
              <a:t>: Rebuilding or visualizing 3D objects from limited data.</a:t>
            </a:r>
            <a:endParaRPr sz="2000"/>
          </a:p>
        </p:txBody>
      </p:sp>
      <p:pic>
        <p:nvPicPr>
          <p:cNvPr id="143" name="Google Shape;143;g337e9ec7740_0_82"/>
          <p:cNvPicPr preferRelativeResize="0"/>
          <p:nvPr/>
        </p:nvPicPr>
        <p:blipFill>
          <a:blip r:embed="rId3">
            <a:alphaModFix/>
          </a:blip>
          <a:stretch>
            <a:fillRect/>
          </a:stretch>
        </p:blipFill>
        <p:spPr>
          <a:xfrm>
            <a:off x="1880500" y="1507844"/>
            <a:ext cx="3246711" cy="3729050"/>
          </a:xfrm>
          <a:prstGeom prst="rect">
            <a:avLst/>
          </a:prstGeom>
          <a:noFill/>
          <a:ln>
            <a:noFill/>
          </a:ln>
        </p:spPr>
      </p:pic>
      <p:pic>
        <p:nvPicPr>
          <p:cNvPr id="144" name="Google Shape;144;g337e9ec7740_0_82" title="monkey_astronaut.mp4">
            <a:hlinkClick r:id="rId4"/>
          </p:cNvPr>
          <p:cNvPicPr preferRelativeResize="0"/>
          <p:nvPr/>
        </p:nvPicPr>
        <p:blipFill>
          <a:blip r:embed="rId5">
            <a:alphaModFix/>
          </a:blip>
          <a:stretch>
            <a:fillRect/>
          </a:stretch>
        </p:blipFill>
        <p:spPr>
          <a:xfrm>
            <a:off x="6180147" y="1432276"/>
            <a:ext cx="5173652" cy="3880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pic>
        <p:nvPicPr>
          <p:cNvPr id="938" name="Google Shape;938;p11"/>
          <p:cNvPicPr preferRelativeResize="0"/>
          <p:nvPr/>
        </p:nvPicPr>
        <p:blipFill rotWithShape="1">
          <a:blip r:embed="rId3">
            <a:alphaModFix/>
          </a:blip>
          <a:srcRect/>
          <a:stretch/>
        </p:blipFill>
        <p:spPr>
          <a:xfrm>
            <a:off x="2" y="686726"/>
            <a:ext cx="12191998" cy="5206074"/>
          </a:xfrm>
          <a:prstGeom prst="rect">
            <a:avLst/>
          </a:prstGeom>
          <a:noFill/>
          <a:ln>
            <a:noFill/>
          </a:ln>
        </p:spPr>
      </p:pic>
      <p:sp>
        <p:nvSpPr>
          <p:cNvPr id="939" name="Google Shape;939;p11"/>
          <p:cNvSpPr/>
          <p:nvPr/>
        </p:nvSpPr>
        <p:spPr>
          <a:xfrm>
            <a:off x="0" y="686726"/>
            <a:ext cx="12192000" cy="5206074"/>
          </a:xfrm>
          <a:prstGeom prst="rect">
            <a:avLst/>
          </a:prstGeom>
          <a:gradFill>
            <a:gsLst>
              <a:gs pos="0">
                <a:srgbClr val="008FBC">
                  <a:alpha val="29019"/>
                </a:srgbClr>
              </a:gs>
              <a:gs pos="100000">
                <a:srgbClr val="008FBC">
                  <a:alpha val="41176"/>
                </a:srgbClr>
              </a:gs>
            </a:gsLst>
            <a:lin ang="54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940" name="Google Shape;940;p11"/>
          <p:cNvSpPr txBox="1">
            <a:spLocks noGrp="1"/>
          </p:cNvSpPr>
          <p:nvPr>
            <p:ph type="body" idx="1"/>
          </p:nvPr>
        </p:nvSpPr>
        <p:spPr>
          <a:xfrm>
            <a:off x="3700959" y="2936848"/>
            <a:ext cx="5305040" cy="1577341"/>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rgbClr val="C00000"/>
              </a:buClr>
              <a:buSzPts val="5600"/>
              <a:buNone/>
            </a:pPr>
            <a:r>
              <a:rPr lang="en-US">
                <a:solidFill>
                  <a:srgbClr val="C00000"/>
                </a:solidFill>
              </a:rPr>
              <a:t>Thank you!</a:t>
            </a:r>
            <a:endParaRPr/>
          </a:p>
        </p:txBody>
      </p:sp>
      <p:sp>
        <p:nvSpPr>
          <p:cNvPr id="941" name="Google Shape;941;p11"/>
          <p:cNvSpPr txBox="1">
            <a:spLocks noGrp="1"/>
          </p:cNvSpPr>
          <p:nvPr>
            <p:ph type="sldNum" idx="12"/>
          </p:nvPr>
        </p:nvSpPr>
        <p:spPr>
          <a:xfrm>
            <a:off x="8610600" y="6344158"/>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sz="1400">
                <a:latin typeface="Calibri"/>
                <a:ea typeface="Calibri"/>
                <a:cs typeface="Calibri"/>
                <a:sym typeface="Calibri"/>
              </a:rPr>
              <a:t>70</a:t>
            </a:fld>
            <a:endParaRPr sz="1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337e9ec7740_0_69"/>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Applications</a:t>
            </a:r>
            <a:endParaRPr sz="3600"/>
          </a:p>
        </p:txBody>
      </p:sp>
      <p:sp>
        <p:nvSpPr>
          <p:cNvPr id="150" name="Google Shape;150;g337e9ec7740_0_69"/>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8</a:t>
            </a:fld>
            <a:endParaRPr/>
          </a:p>
        </p:txBody>
      </p:sp>
      <p:sp>
        <p:nvSpPr>
          <p:cNvPr id="151" name="Google Shape;151;g337e9ec7740_0_69"/>
          <p:cNvSpPr txBox="1">
            <a:spLocks noGrp="1"/>
          </p:cNvSpPr>
          <p:nvPr>
            <p:ph type="body" idx="1"/>
          </p:nvPr>
        </p:nvSpPr>
        <p:spPr>
          <a:xfrm>
            <a:off x="838200" y="1825625"/>
            <a:ext cx="10515600" cy="3880200"/>
          </a:xfrm>
          <a:prstGeom prst="rect">
            <a:avLst/>
          </a:prstGeom>
        </p:spPr>
        <p:txBody>
          <a:bodyPr spcFirstLastPara="1" wrap="square" lIns="91425" tIns="45700" rIns="91425" bIns="45700" anchor="t" anchorCtr="0">
            <a:normAutofit/>
          </a:bodyPr>
          <a:lstStyle/>
          <a:p>
            <a:pPr marL="457200" lvl="0" indent="-355600" algn="l" rtl="0">
              <a:spcBef>
                <a:spcPts val="500"/>
              </a:spcBef>
              <a:spcAft>
                <a:spcPts val="0"/>
              </a:spcAft>
              <a:buSzPts val="2000"/>
              <a:buChar char="●"/>
            </a:pPr>
            <a:r>
              <a:rPr lang="en-US" sz="2000" b="1"/>
              <a:t>Text-to-Image Generation</a:t>
            </a:r>
            <a:r>
              <a:rPr lang="en-US" sz="2000"/>
              <a:t>: Creating visuals directly from textual descriptions</a:t>
            </a:r>
            <a:endParaRPr sz="2000" b="1"/>
          </a:p>
          <a:p>
            <a:pPr marL="457200" lvl="0" indent="-355600" algn="l" rtl="0">
              <a:spcBef>
                <a:spcPts val="1000"/>
              </a:spcBef>
              <a:spcAft>
                <a:spcPts val="0"/>
              </a:spcAft>
              <a:buSzPts val="2000"/>
              <a:buChar char="●"/>
            </a:pPr>
            <a:r>
              <a:rPr lang="en-US" sz="2000" b="1"/>
              <a:t>Object Reconstruction</a:t>
            </a:r>
            <a:r>
              <a:rPr lang="en-US" sz="2000"/>
              <a:t>: Rebuilding or visualizing 3D objects from limited data.</a:t>
            </a:r>
            <a:endParaRPr sz="2000" b="1"/>
          </a:p>
          <a:p>
            <a:pPr marL="457200" lvl="0" indent="-355600" algn="l" rtl="0">
              <a:spcBef>
                <a:spcPts val="1000"/>
              </a:spcBef>
              <a:spcAft>
                <a:spcPts val="1000"/>
              </a:spcAft>
              <a:buSzPts val="2000"/>
              <a:buChar char="●"/>
            </a:pPr>
            <a:r>
              <a:rPr lang="en-US" sz="2000" b="1"/>
              <a:t>Data Augmentation</a:t>
            </a:r>
            <a:r>
              <a:rPr lang="en-US" sz="2000"/>
              <a:t>: Generating additional training data by creating new images to improve machine learning models.</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337e9ec7740_0_46"/>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Applications</a:t>
            </a:r>
            <a:endParaRPr sz="3600"/>
          </a:p>
        </p:txBody>
      </p:sp>
      <p:sp>
        <p:nvSpPr>
          <p:cNvPr id="157" name="Google Shape;157;g337e9ec7740_0_46"/>
          <p:cNvSpPr txBox="1">
            <a:spLocks noGrp="1"/>
          </p:cNvSpPr>
          <p:nvPr>
            <p:ph type="sldNum" idx="12"/>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SzPts val="1400"/>
              <a:buNone/>
            </a:pPr>
            <a:fld id="{00000000-1234-1234-1234-123412341234}" type="slidenum">
              <a:rPr lang="en-US" sz="2300">
                <a:latin typeface="Playfair Display"/>
                <a:ea typeface="Playfair Display"/>
                <a:cs typeface="Playfair Display"/>
                <a:sym typeface="Playfair Display"/>
              </a:rPr>
              <a:t>9</a:t>
            </a:fld>
            <a:endParaRPr/>
          </a:p>
        </p:txBody>
      </p:sp>
      <p:sp>
        <p:nvSpPr>
          <p:cNvPr id="158" name="Google Shape;158;g337e9ec7740_0_46"/>
          <p:cNvSpPr txBox="1">
            <a:spLocks noGrp="1"/>
          </p:cNvSpPr>
          <p:nvPr>
            <p:ph type="body" idx="1"/>
          </p:nvPr>
        </p:nvSpPr>
        <p:spPr>
          <a:xfrm>
            <a:off x="838200" y="1825625"/>
            <a:ext cx="10515600" cy="3880200"/>
          </a:xfrm>
          <a:prstGeom prst="rect">
            <a:avLst/>
          </a:prstGeom>
        </p:spPr>
        <p:txBody>
          <a:bodyPr spcFirstLastPara="1" wrap="square" lIns="91425" tIns="45700" rIns="91425" bIns="45700" anchor="t" anchorCtr="0">
            <a:normAutofit/>
          </a:bodyPr>
          <a:lstStyle/>
          <a:p>
            <a:pPr marL="457200" lvl="0" indent="-355600" algn="l" rtl="0">
              <a:spcBef>
                <a:spcPts val="500"/>
              </a:spcBef>
              <a:spcAft>
                <a:spcPts val="0"/>
              </a:spcAft>
              <a:buSzPts val="2000"/>
              <a:buChar char="●"/>
            </a:pPr>
            <a:r>
              <a:rPr lang="en-US" sz="2000" b="1"/>
              <a:t>Data Augmentation</a:t>
            </a:r>
            <a:r>
              <a:rPr lang="en-US" sz="2000"/>
              <a:t>: Generating additional training data by creating new images to improve machine learning models.</a:t>
            </a:r>
            <a:endParaRPr sz="2000"/>
          </a:p>
          <a:p>
            <a:pPr marL="0" lvl="0" indent="0" algn="l" rtl="0">
              <a:lnSpc>
                <a:spcPct val="115000"/>
              </a:lnSpc>
              <a:spcBef>
                <a:spcPts val="1000"/>
              </a:spcBef>
              <a:spcAft>
                <a:spcPts val="1000"/>
              </a:spcAft>
              <a:buNone/>
            </a:pPr>
            <a:endParaRPr sz="2000"/>
          </a:p>
        </p:txBody>
      </p:sp>
      <p:pic>
        <p:nvPicPr>
          <p:cNvPr id="159" name="Google Shape;159;g337e9ec7740_0_4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18003" y="2321625"/>
            <a:ext cx="3437601" cy="3429001"/>
          </a:xfrm>
          <a:prstGeom prst="rect">
            <a:avLst/>
          </a:prstGeom>
          <a:noFill/>
          <a:ln>
            <a:noFill/>
          </a:ln>
        </p:spPr>
      </p:pic>
      <p:pic>
        <p:nvPicPr>
          <p:cNvPr id="160" name="Google Shape;160;g337e9ec7740_0_4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5233025" y="0"/>
            <a:ext cx="3145774" cy="3145774"/>
          </a:xfrm>
          <a:prstGeom prst="rect">
            <a:avLst/>
          </a:prstGeom>
          <a:noFill/>
          <a:ln>
            <a:noFill/>
          </a:ln>
        </p:spPr>
      </p:pic>
      <p:pic>
        <p:nvPicPr>
          <p:cNvPr id="161" name="Google Shape;161;g337e9ec7740_0_4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344900" y="283225"/>
            <a:ext cx="3145774" cy="3145774"/>
          </a:xfrm>
          <a:prstGeom prst="rect">
            <a:avLst/>
          </a:prstGeom>
          <a:noFill/>
          <a:ln>
            <a:noFill/>
          </a:ln>
        </p:spPr>
      </p:pic>
      <p:pic>
        <p:nvPicPr>
          <p:cNvPr id="162" name="Google Shape;162;g337e9ec7740_0_46"/>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759025" y="652900"/>
            <a:ext cx="3072975" cy="3072975"/>
          </a:xfrm>
          <a:prstGeom prst="rect">
            <a:avLst/>
          </a:prstGeom>
          <a:noFill/>
          <a:ln>
            <a:noFill/>
          </a:ln>
        </p:spPr>
      </p:pic>
      <p:pic>
        <p:nvPicPr>
          <p:cNvPr id="163" name="Google Shape;163;g337e9ec7740_0_4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962400" y="2911625"/>
            <a:ext cx="3736576" cy="3736576"/>
          </a:xfrm>
          <a:prstGeom prst="rect">
            <a:avLst/>
          </a:prstGeom>
          <a:noFill/>
          <a:ln>
            <a:noFill/>
          </a:ln>
        </p:spPr>
      </p:pic>
      <p:pic>
        <p:nvPicPr>
          <p:cNvPr id="164" name="Google Shape;164;g337e9ec7740_0_4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959525" y="3027400"/>
            <a:ext cx="2723226" cy="2723226"/>
          </a:xfrm>
          <a:prstGeom prst="rect">
            <a:avLst/>
          </a:prstGeom>
          <a:noFill/>
          <a:ln>
            <a:noFill/>
          </a:ln>
        </p:spPr>
      </p:pic>
      <p:pic>
        <p:nvPicPr>
          <p:cNvPr id="165" name="Google Shape;165;g337e9ec7740_0_46"/>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9878275" y="1735975"/>
            <a:ext cx="2928051" cy="2928051"/>
          </a:xfrm>
          <a:prstGeom prst="rect">
            <a:avLst/>
          </a:prstGeom>
          <a:noFill/>
          <a:ln>
            <a:noFill/>
          </a:ln>
        </p:spPr>
      </p:pic>
    </p:spTree>
  </p:cSld>
  <p:clrMapOvr>
    <a:masterClrMapping/>
  </p:clrMapOvr>
</p:sld>
</file>

<file path=ppt/theme/theme1.xml><?xml version="1.0" encoding="utf-8"?>
<a:theme xmlns:a="http://schemas.openxmlformats.org/drawingml/2006/main" name="Tema do Office">
  <a:themeElements>
    <a:clrScheme name="Yellow">
      <a:dk1>
        <a:srgbClr val="000000"/>
      </a:dk1>
      <a:lt1>
        <a:srgbClr val="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4124</Words>
  <Application>Microsoft Macintosh PowerPoint</Application>
  <PresentationFormat>Widescreen</PresentationFormat>
  <Paragraphs>473</Paragraphs>
  <Slides>70</Slides>
  <Notes>70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Playfair Display</vt:lpstr>
      <vt:lpstr>Helvetica Neue</vt:lpstr>
      <vt:lpstr>Poppins</vt:lpstr>
      <vt:lpstr>Open Sans</vt:lpstr>
      <vt:lpstr>Arial</vt:lpstr>
      <vt:lpstr>Calibri</vt:lpstr>
      <vt:lpstr>Tema do Office</vt:lpstr>
      <vt:lpstr>PowerPoint Presentation</vt:lpstr>
      <vt:lpstr>PowerPoint Presentation</vt:lpstr>
      <vt:lpstr>What is Image Generation?</vt:lpstr>
      <vt:lpstr>Applications</vt:lpstr>
      <vt:lpstr>Applications</vt:lpstr>
      <vt:lpstr>Applications</vt:lpstr>
      <vt:lpstr>Applications</vt:lpstr>
      <vt:lpstr>Applications</vt:lpstr>
      <vt:lpstr>Applications</vt:lpstr>
      <vt:lpstr>Why Image Generation Matters</vt:lpstr>
      <vt:lpstr>History of Image Generation</vt:lpstr>
      <vt:lpstr>Generative Adversarial Networks (GANs)</vt:lpstr>
      <vt:lpstr>PowerPoint Presentation</vt:lpstr>
      <vt:lpstr>PowerPoint Presentation</vt:lpstr>
      <vt:lpstr>How does the Generator work</vt:lpstr>
      <vt:lpstr>How does the Discriminator work</vt:lpstr>
      <vt:lpstr>Training</vt:lpstr>
      <vt:lpstr>Problems</vt:lpstr>
      <vt:lpstr>Variational Auto Encoder (VAE)</vt:lpstr>
      <vt:lpstr>VAE - Encoder</vt:lpstr>
      <vt:lpstr>VAE - Encoder</vt:lpstr>
      <vt:lpstr>Autoregressive Models</vt:lpstr>
      <vt:lpstr>Autoregressive Models</vt:lpstr>
      <vt:lpstr>Autoregressive Models</vt:lpstr>
      <vt:lpstr>Diffusion Models</vt:lpstr>
      <vt:lpstr>Diffusion Models</vt:lpstr>
      <vt:lpstr>Diffusion Models - Latent Space</vt:lpstr>
      <vt:lpstr>Diffusion Models - Latent Space</vt:lpstr>
      <vt:lpstr>Diffusion Models - Cross Attention</vt:lpstr>
      <vt:lpstr>Diffusion Models - Cross Attention</vt:lpstr>
      <vt:lpstr>CoSeD- An Approach to Multi Scene Generation</vt:lpstr>
      <vt:lpstr>CoSeD- An Approach to Multi Scene Generation</vt:lpstr>
      <vt:lpstr>CoSeD- An Approach to Multi Scene Generation</vt:lpstr>
      <vt:lpstr>TWIZ</vt:lpstr>
      <vt:lpstr>Diffusion Models - Video Generation</vt:lpstr>
      <vt:lpstr>Diffusion Models - Video Generation</vt:lpstr>
      <vt:lpstr>Getting more frames</vt:lpstr>
      <vt:lpstr>Exercise Time</vt:lpstr>
      <vt:lpstr>Ethics and Factual Consistency</vt:lpstr>
      <vt:lpstr>Trustworthy AI: Why?</vt:lpstr>
      <vt:lpstr>Trustworthy AI: Misinformation</vt:lpstr>
      <vt:lpstr>Trustworthy AI: Hallucinations</vt:lpstr>
      <vt:lpstr>Trustworthy AI: Hallucinations</vt:lpstr>
      <vt:lpstr>Factual Consistency: What? Why?</vt:lpstr>
      <vt:lpstr>Factual Consistency: What?</vt:lpstr>
      <vt:lpstr>Factual Consistency: How?</vt:lpstr>
      <vt:lpstr>Factual Consistency: Evaluation</vt:lpstr>
      <vt:lpstr>Factual Consistency: Evaluation</vt:lpstr>
      <vt:lpstr>Trustworthy AI: Bias Amplification</vt:lpstr>
      <vt:lpstr>Trustworthy AI: Bias Amplification</vt:lpstr>
      <vt:lpstr>Trustworthy AI: Bias Amplification</vt:lpstr>
      <vt:lpstr>Trustworthy AI: Bias Amplification</vt:lpstr>
      <vt:lpstr>Trustworthy AI: Harmful Content</vt:lpstr>
      <vt:lpstr>Trustworthy AI: Harmful Content</vt:lpstr>
      <vt:lpstr>Trustworthy AI: Harmful Content</vt:lpstr>
      <vt:lpstr>Trustworthy AI: Harmful Content</vt:lpstr>
      <vt:lpstr>Trustworthy AI: Harmful Content</vt:lpstr>
      <vt:lpstr>Trustworthy AI: Harmful Content</vt:lpstr>
      <vt:lpstr>When safe is “too safe”: Stable Diffusion 3.0</vt:lpstr>
      <vt:lpstr>When safe is “too safe”: Claude 2</vt:lpstr>
      <vt:lpstr>Ethical Alignment</vt:lpstr>
      <vt:lpstr>Ethical Alignment</vt:lpstr>
      <vt:lpstr>Ethical Alignment</vt:lpstr>
      <vt:lpstr>Ethical Alignment: We can go even further…</vt:lpstr>
      <vt:lpstr>Ethical Alignment</vt:lpstr>
      <vt:lpstr>Ethical Alignment</vt:lpstr>
      <vt:lpstr>Ethical Alignment</vt:lpstr>
      <vt:lpstr>Ethical Alignment: M3oral Bench</vt:lpstr>
      <vt:lpstr>Ethical Alignment: M3oral Bench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Beatriz Roberto</dc:creator>
  <cp:lastModifiedBy>Bruno Emanuel da Graça Martins</cp:lastModifiedBy>
  <cp:revision>2</cp:revision>
  <dcterms:created xsi:type="dcterms:W3CDTF">2021-05-12T11:20:31Z</dcterms:created>
  <dcterms:modified xsi:type="dcterms:W3CDTF">2026-01-29T11:54:20Z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0x0101001E7B18D6276B0C438968DF860AE9E3C9</vt:lpwstr>
  </property>
  <property fmtid="{D5CDD505-2E9C-101B-9397-08002B2CF9AE}" pid="3" name="MediaServiceImageTags">
    <vt:lpwstr/>
  </property>
</Properties>
</file>